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9F%AF%E6%96%87%E5%93%B2#cite_note-%E6%9F%AFP-4" TargetMode="External"/><Relationship Id="rId13" Type="http://schemas.openxmlformats.org/officeDocument/2006/relationships/hyperlink" Target="https://zh.wikipedia.org/wiki/%E8%87%BA%E5%8C%97%E5%B8%82%E5%B8%82%E9%95%B7" TargetMode="External"/><Relationship Id="rId18" Type="http://schemas.openxmlformats.org/officeDocument/2006/relationships/hyperlink" Target="https://zh.wikipedia.org/wiki/%E6%95%99%E6%8E%88" TargetMode="External"/><Relationship Id="rId3" Type="http://schemas.openxmlformats.org/officeDocument/2006/relationships/image" Target="../media/image9.jpeg"/><Relationship Id="rId21" Type="http://schemas.openxmlformats.org/officeDocument/2006/relationships/hyperlink" Target="https://zh.wikipedia.org/wiki/%E4%BA%BA%E5%B7%A5%E5%99%A8%E5%AE%98" TargetMode="External"/><Relationship Id="rId7" Type="http://schemas.openxmlformats.org/officeDocument/2006/relationships/hyperlink" Target="https://www.google.com/search?rlz=1C1CHZN_zh-TWTW977TW980&amp;q=%E5%9B%BD%E7%AB%8B%E6%96%B0%E7%AB%B9%E9%AB%98%E7%BA%A7%E4%B8%AD%E5%AD%A6&amp;stick=H4sIAAAAAAAAAOPgE-LWz9U3MDQsyynIilfiBHHMTdNzU7Sks5Ot9AtS8wtyUoFUUXF-nlVqSmlyYklmft4iVomns_c-X939bNqG56t3vlw94_mu5U92rH26dtkOVsZd7EwcjAAO1Cf8WgAAAA&amp;sa=X&amp;sqi=2&amp;ved=2ahUKEwj_idC7kuD2AhWpMHAKHcuLD2cQmxMoA3oECCUQBQ" TargetMode="External"/><Relationship Id="rId12" Type="http://schemas.openxmlformats.org/officeDocument/2006/relationships/hyperlink" Target="https://zh.wikipedia.org/wiki/%E6%94%BF%E6%B2%BB%E4%BA%BA%E7%89%A9" TargetMode="External"/><Relationship Id="rId17" Type="http://schemas.openxmlformats.org/officeDocument/2006/relationships/hyperlink" Target="https://zh.wikipedia.org/wiki/%E9%86%AB%E5%B8%AB" TargetMode="External"/><Relationship Id="rId2" Type="http://schemas.openxmlformats.org/officeDocument/2006/relationships/hyperlink" Target="https://zh.wikipedia.org/wiki/%E6%9F%AF%E6%96%87%E5%93%B2" TargetMode="External"/><Relationship Id="rId16" Type="http://schemas.openxmlformats.org/officeDocument/2006/relationships/hyperlink" Target="https://zh.wikipedia.org/wiki/%E5%9C%8B%E7%AB%8B%E8%87%BA%E7%81%A3%E5%A4%A7%E5%AD%B8%E9%86%AB%E5%AD%B8%E9%99%A2%E9%99%84%E8%A8%AD%E9%86%AB%E9%99%A2" TargetMode="External"/><Relationship Id="rId20" Type="http://schemas.openxmlformats.org/officeDocument/2006/relationships/hyperlink" Target="https://zh.wikipedia.org/wiki/%E5%99%A8%E5%AE%98%E7%A7%BB%E6%A4%8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search?rlz=1C1CHZN_zh-TWTW977TW980&amp;q=%E5%8F%B0%E5%A4%A7&amp;stick=H4sIAAAAAAAAAOPgE-LWz9U3MDQsyynIilfiBHOSiwvTtaSzk630C1LzC3JSgVRRcX6eVWpKaXJiSWZ-3iJWtqf9G54uWb6DlXEXOxMHIwBGc-gySAAAAA&amp;sa=X&amp;sqi=2&amp;ved=2ahUKEwj_idC7kuD2AhWpMHAKHcuLD2cQmxMoAnoECCUQBA" TargetMode="External"/><Relationship Id="rId11" Type="http://schemas.openxmlformats.org/officeDocument/2006/relationships/hyperlink" Target="https://zh.wikipedia.org/wiki/%E5%A4%96%E7%A7%91%E9%86%AB%E5%B8%AB" TargetMode="External"/><Relationship Id="rId5" Type="http://schemas.openxmlformats.org/officeDocument/2006/relationships/hyperlink" Target="https://www.google.com/search?rlz=1C1CHZN_zh-TWTW977TW980&amp;q=%E5%8F%B0%E5%A4%A7&amp;stick=H4sIAAAAAAAAAOPgE-LWz9U3MDQsyynIilfiBHOSiwvTtaSzk630C1LzC3JSgVRRcX6eVWpKaXJiSWZ-3iJWtqf9G54uWb6DlXEXOxMHIwBGc-gySAAAAA&amp;sa=X&amp;sqi=2&amp;ved=2ahUKEwj_idC7kuD2AhWpMHAKHcuLD2cQmxMoAXoECCUQAw" TargetMode="External"/><Relationship Id="rId15" Type="http://schemas.openxmlformats.org/officeDocument/2006/relationships/hyperlink" Target="https://zh.wikipedia.org/wiki/%E5%9C%8B%E7%AB%8B%E8%87%BA%E7%81%A3%E5%A4%A7%E5%AD%B8%E9%86%AB%E5%AD%B8%E9%99%A2" TargetMode="External"/><Relationship Id="rId10" Type="http://schemas.openxmlformats.org/officeDocument/2006/relationships/hyperlink" Target="https://zh.wikipedia.org/wiki/%E4%B8%AD%E8%8F%AF%E6%B0%91%E5%9C%8B" TargetMode="External"/><Relationship Id="rId19" Type="http://schemas.openxmlformats.org/officeDocument/2006/relationships/hyperlink" Target="https://zh.wikipedia.org/wiki/%E5%A4%96%E7%A7%91" TargetMode="External"/><Relationship Id="rId4" Type="http://schemas.openxmlformats.org/officeDocument/2006/relationships/hyperlink" Target="https://www.google.com/search?rlz=1C1CHZN_zh-TWTW977TW980&amp;q=%E6%9F%AF%E6%96%87%E5%93%B2+%E5%AD%B8%E6%AD%B7&amp;stick=H4sIAAAAAAAAAOPgE-LWz9U3MDQsyynIiteSzk620i9IzS_ISQVSRcX5eVapKaXJiSWZ-XmLWAWezV__bFr708mbFJ6u3fFs7XYAZ03FpT8AAAA&amp;sa=X&amp;sqi=2&amp;ved=2ahUKEwj_idC7kuD2AhWpMHAKHcuLD2cQ6BMoAHoECCUQAg" TargetMode="External"/><Relationship Id="rId9" Type="http://schemas.openxmlformats.org/officeDocument/2006/relationships/hyperlink" Target="https://zh.wikipedia.org/wiki/%E6%9F%AF%E6%96%87%E5%93%B2#cite_note-5" TargetMode="External"/><Relationship Id="rId14" Type="http://schemas.openxmlformats.org/officeDocument/2006/relationships/hyperlink" Target="https://zh.wikipedia.org/wiki/%E5%8F%B0%E7%81%A3%E6%B0%91%E7%9C%BE%E9%BB%A8_(2019%E5%B9%B4)" TargetMode="External"/><Relationship Id="rId22" Type="http://schemas.openxmlformats.org/officeDocument/2006/relationships/hyperlink" Target="https://zh.wikipedia.org/wiki/%E9%AB%94%E5%A4%96%E8%86%9C%E6%B0%A7%E5%90%8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B4%80%E5%BF%B5%E5%BB%BA%E7%AF%89" TargetMode="External"/><Relationship Id="rId13" Type="http://schemas.openxmlformats.org/officeDocument/2006/relationships/hyperlink" Target="https://zh.wikipedia.org/wiki/%E5%9C%8B%E5%AE%B6%E6%88%B2%E5%8A%87%E9%99%A2" TargetMode="External"/><Relationship Id="rId18" Type="http://schemas.openxmlformats.org/officeDocument/2006/relationships/hyperlink" Target="https://zh.wikipedia.org/wiki/%E4%B8%AD%E6%AD%A3%E7%B4%80%E5%BF%B5%E5%A0%82#cite_note-%E8%87%BA%E7%81%A3%E6%B0%91%E4%B8%BB%E7%B4%80%E5%BF%B5%E5%9C%92%E5%8D%80-1" TargetMode="External"/><Relationship Id="rId3" Type="http://schemas.openxmlformats.org/officeDocument/2006/relationships/hyperlink" Target="https://zh.wikipedia.org/wiki/%E4%B8%AD%E8%8F%AF%E6%B0%91%E5%9C%8B" TargetMode="External"/><Relationship Id="rId7" Type="http://schemas.openxmlformats.org/officeDocument/2006/relationships/hyperlink" Target="https://zh.wikipedia.org/wiki/%E4%B8%AD%E8%8F%AF%E6%B0%91%E5%9C%8B%E6%94%BF%E5%BA%9C" TargetMode="External"/><Relationship Id="rId12" Type="http://schemas.openxmlformats.org/officeDocument/2006/relationships/hyperlink" Target="https://zh.wikipedia.org/wiki/%E4%B8%AD%E8%8F%AF%E6%B0%91%E5%9C%8B%E6%96%87%E5%8C%96%E9%83%A8" TargetMode="External"/><Relationship Id="rId17" Type="http://schemas.openxmlformats.org/officeDocument/2006/relationships/hyperlink" Target="https://zh.wikipedia.org/wiki/%E5%9C%8B%E5%AE%9A%E5%8F%A4%E8%B9%9F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s://zh.wikipedia.org/wiki/%E5%9C%8B%E5%AE%B6%E8%A1%A8%E6%BC%94%E8%97%9D%E8%A1%93%E4%B8%AD%E5%BF%8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h.wikipedia.org/w/index.php?title=%E5%9C%8B%E5%AE%B6%E7%B4%80%E5%BF%B5%E5%BB%BA%E7%AF%89&amp;action=edit&amp;redlink=1" TargetMode="External"/><Relationship Id="rId11" Type="http://schemas.openxmlformats.org/officeDocument/2006/relationships/hyperlink" Target="https://zh.wikipedia.org/wiki/%E8%94%A3%E4%B8%AD%E6%AD%A3" TargetMode="External"/><Relationship Id="rId5" Type="http://schemas.openxmlformats.org/officeDocument/2006/relationships/hyperlink" Target="https://zh.wikipedia.org/wiki/%E4%B8%AD%E6%AD%A3%E5%8D%80_(%E8%87%BA%E5%8C%97%E5%B8%82)" TargetMode="External"/><Relationship Id="rId15" Type="http://schemas.openxmlformats.org/officeDocument/2006/relationships/hyperlink" Target="https://zh.wikipedia.org/wiki/%E5%9C%8B%E5%AE%B6%E5%85%A9%E5%BB%B3%E9%99%A2" TargetMode="External"/><Relationship Id="rId10" Type="http://schemas.openxmlformats.org/officeDocument/2006/relationships/hyperlink" Target="https://zh.wikipedia.org/wiki/%E4%B8%AD%E5%9C%8B%E5%9C%8B%E6%B0%91%E9%BB%A8%E7%B8%BD%E8%A3%81" TargetMode="External"/><Relationship Id="rId19" Type="http://schemas.openxmlformats.org/officeDocument/2006/relationships/hyperlink" Target="https://zh.wikipedia.org/wiki/%E4%B8%AD%E6%AD%A3%E7%B4%80%E5%BF%B5%E5%A0%82#cite_note-%E4%B8%AD%E6%AD%A3%E7%B4%80%E5%BF%B5%E5%A0%82-2" TargetMode="External"/><Relationship Id="rId4" Type="http://schemas.openxmlformats.org/officeDocument/2006/relationships/hyperlink" Target="https://zh.wikipedia.org/wiki/%E8%87%BA%E5%8C%97%E5%B8%82" TargetMode="External"/><Relationship Id="rId9" Type="http://schemas.openxmlformats.org/officeDocument/2006/relationships/hyperlink" Target="https://zh.wikipedia.org/wiki/%E4%B8%AD%E8%8F%AF%E6%B0%91%E5%9C%8B%E7%B8%BD%E7%B5%B1" TargetMode="External"/><Relationship Id="rId14" Type="http://schemas.openxmlformats.org/officeDocument/2006/relationships/hyperlink" Target="https://zh.wikipedia.org/wiki/%E5%9C%8B%E5%AE%B6%E9%9F%B3%E6%A8%82%E5%BB%B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F%B0%E8%AA%9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h.wikipedia.org/wiki/%E9%B3%B3%E6%A2%A8%E9%85%A5#cite_note-3" TargetMode="External"/><Relationship Id="rId5" Type="http://schemas.openxmlformats.org/officeDocument/2006/relationships/hyperlink" Target="https://zh.wikipedia.org/wiki/%E8%87%BA%E7%81%A3%E9%96%A9%E5%8D%97%E8%AA%9E%E7%BE%85%E9%A6%AC%E5%AD%97%E6%8B%BC%E9%9F%B3%E6%96%B9%E6%A1%88" TargetMode="External"/><Relationship Id="rId4" Type="http://schemas.openxmlformats.org/officeDocument/2006/relationships/hyperlink" Target="https://zh.wikipedia.org/wiki/%E8%87%BA%E7%81%A3%E8%A9%B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F%B0%E7%81%A3%E8%97%8D%E9%B5%B2" TargetMode="External"/><Relationship Id="rId2" Type="http://schemas.openxmlformats.org/officeDocument/2006/relationships/hyperlink" Target="https://zh.wikipedia.org/wiki/%E5%8F%B0%E5%8C%97%E5%9C%B0%E7%90%8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h.wikipedia.org/wiki/%E9%B3%B3%E6%A2%A8%E9%85%A5" TargetMode="External"/><Relationship Id="rId5" Type="http://schemas.openxmlformats.org/officeDocument/2006/relationships/hyperlink" Target="https://zh.wikipedia.org/wiki/%E6%9E%97%E5%AE%89%E6%B3%B0%E5%8F%A4%E5%8E%9D" TargetMode="External"/><Relationship Id="rId4" Type="http://schemas.openxmlformats.org/officeDocument/2006/relationships/hyperlink" Target="https://zh.wikipedia.org/wiki/%E8%87%BA%E5%8C%97%E5%B8%82%E5%B8%82%E9%95%B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758D3-EE38-4CE5-AF45-A4EDBE36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36" y="620557"/>
            <a:ext cx="5750653" cy="1761916"/>
          </a:xfrm>
        </p:spPr>
        <p:txBody>
          <a:bodyPr/>
          <a:lstStyle/>
          <a:p>
            <a:r>
              <a:rPr lang="zh-TW" altLang="en-US" i="1" dirty="0"/>
              <a:t>國際都會臺北市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2AF21C-6726-43A9-B145-5D3ED432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45653"/>
            <a:ext cx="6467912" cy="817664"/>
          </a:xfrm>
        </p:spPr>
        <p:txBody>
          <a:bodyPr/>
          <a:lstStyle/>
          <a:p>
            <a:pPr algn="ctr"/>
            <a:r>
              <a:rPr lang="zh-TW" altLang="en-US" dirty="0"/>
              <a:t>四年己班</a:t>
            </a:r>
            <a:r>
              <a:rPr lang="en-US" altLang="zh-TW" dirty="0"/>
              <a:t>3</a:t>
            </a:r>
            <a:r>
              <a:rPr lang="zh-TW" altLang="en-US" dirty="0"/>
              <a:t>號何柏俞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FA9DDF-11E0-42D2-B7B0-9A40FB22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61" y="653593"/>
            <a:ext cx="5724088" cy="38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7EA9C5-46C0-4E95-96D4-EC6F967A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420" y="729841"/>
            <a:ext cx="2762075" cy="724949"/>
          </a:xfrm>
        </p:spPr>
        <p:txBody>
          <a:bodyPr/>
          <a:lstStyle/>
          <a:p>
            <a:pPr algn="ctr"/>
            <a:r>
              <a:rPr lang="zh-TW" altLang="en-US" dirty="0"/>
              <a:t>簡報目錄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half" idx="2"/>
          </p:nvPr>
        </p:nvSpPr>
        <p:spPr>
          <a:xfrm>
            <a:off x="2558640" y="2273417"/>
            <a:ext cx="6233022" cy="2751589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一、地理位置、面積與人口概況</a:t>
            </a:r>
            <a:endParaRPr lang="en-US" altLang="zh-TW" sz="2000" dirty="0"/>
          </a:p>
          <a:p>
            <a:r>
              <a:rPr lang="zh-TW" altLang="en-US" sz="2000" dirty="0"/>
              <a:t>二、市徽、市鳥、市樹、市花</a:t>
            </a:r>
            <a:endParaRPr lang="en-US" altLang="zh-TW" sz="2000" dirty="0"/>
          </a:p>
          <a:p>
            <a:r>
              <a:rPr lang="zh-TW" altLang="en-US" sz="2000" dirty="0"/>
              <a:t>三、現任市長</a:t>
            </a:r>
            <a:endParaRPr lang="en-US" altLang="zh-TW" sz="2000" dirty="0"/>
          </a:p>
          <a:p>
            <a:r>
              <a:rPr lang="zh-TW" altLang="en-US" sz="2000" dirty="0"/>
              <a:t>四、名勝古蹟</a:t>
            </a:r>
            <a:endParaRPr lang="en-US" altLang="zh-TW" sz="2000" dirty="0"/>
          </a:p>
          <a:p>
            <a:r>
              <a:rPr lang="zh-TW" altLang="en-US" sz="2000" dirty="0"/>
              <a:t>五、特產或美食</a:t>
            </a:r>
            <a:endParaRPr lang="en-US" altLang="zh-TW" sz="2000" dirty="0"/>
          </a:p>
          <a:p>
            <a:r>
              <a:rPr lang="zh-TW" altLang="en-US" sz="2000" dirty="0"/>
              <a:t>六、資料來源</a:t>
            </a:r>
            <a:endParaRPr lang="en-US" altLang="zh-TW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554B9E4-50F0-4FDE-88A9-BCE9F7C2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89" y="1141877"/>
            <a:ext cx="8610600" cy="120704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一、地理位置、面積與人口概況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BD98CAA-898F-4003-BA62-838BDA30F81E}"/>
              </a:ext>
            </a:extLst>
          </p:cNvPr>
          <p:cNvSpPr/>
          <p:nvPr/>
        </p:nvSpPr>
        <p:spPr>
          <a:xfrm>
            <a:off x="1031928" y="2348917"/>
            <a:ext cx="2424419" cy="3313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77DD67-7565-4BFD-8EDC-918809ABE3DD}"/>
              </a:ext>
            </a:extLst>
          </p:cNvPr>
          <p:cNvSpPr/>
          <p:nvPr/>
        </p:nvSpPr>
        <p:spPr>
          <a:xfrm>
            <a:off x="1690139" y="577484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地理位置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1D9089-97C4-4DFA-AEA5-8DB7ABC542C9}"/>
              </a:ext>
            </a:extLst>
          </p:cNvPr>
          <p:cNvSpPr/>
          <p:nvPr/>
        </p:nvSpPr>
        <p:spPr>
          <a:xfrm>
            <a:off x="5214635" y="57748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面積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223530-83E9-4894-A84A-12AFF359D24E}"/>
              </a:ext>
            </a:extLst>
          </p:cNvPr>
          <p:cNvSpPr/>
          <p:nvPr/>
        </p:nvSpPr>
        <p:spPr>
          <a:xfrm>
            <a:off x="8167804" y="575414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人口概況</a:t>
            </a:r>
          </a:p>
        </p:txBody>
      </p:sp>
      <p:pic>
        <p:nvPicPr>
          <p:cNvPr id="1026" name="Picture 2" descr="臺北市- 维基百科，自由的百科全书">
            <a:extLst>
              <a:ext uri="{FF2B5EF4-FFF2-40B4-BE49-F238E27FC236}">
                <a16:creationId xmlns:a16="http://schemas.microsoft.com/office/drawing/2014/main" id="{2C82BD76-00ED-4E23-AE72-B9F9C0CD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45" y="2543571"/>
            <a:ext cx="2069110" cy="29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5FAD340-ECD1-4C2B-8F53-CCDE2B0C7872}"/>
              </a:ext>
            </a:extLst>
          </p:cNvPr>
          <p:cNvSpPr/>
          <p:nvPr/>
        </p:nvSpPr>
        <p:spPr>
          <a:xfrm>
            <a:off x="4530849" y="2362788"/>
            <a:ext cx="2424419" cy="3313651"/>
          </a:xfrm>
          <a:prstGeom prst="roundRect">
            <a:avLst/>
          </a:prstGeom>
          <a:solidFill>
            <a:schemeClr val="bg1"/>
          </a:solidFill>
          <a:ln>
            <a:solidFill>
              <a:srgbClr val="9F1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A0E443D-9A42-4995-A61A-675944E56341}"/>
              </a:ext>
            </a:extLst>
          </p:cNvPr>
          <p:cNvSpPr/>
          <p:nvPr/>
        </p:nvSpPr>
        <p:spPr>
          <a:xfrm>
            <a:off x="7619252" y="2338918"/>
            <a:ext cx="2424419" cy="3313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603579" y="3436354"/>
            <a:ext cx="2440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</a:rPr>
              <a:t>約</a:t>
            </a:r>
            <a:r>
              <a:rPr lang="en-US" altLang="zh-TW" sz="4800" dirty="0">
                <a:solidFill>
                  <a:srgbClr val="FF0000"/>
                </a:solidFill>
              </a:rPr>
              <a:t>250</a:t>
            </a:r>
            <a:r>
              <a:rPr lang="zh-TW" altLang="en-US" sz="4800" dirty="0">
                <a:solidFill>
                  <a:srgbClr val="FF0000"/>
                </a:solidFill>
              </a:rPr>
              <a:t>萬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645902-D4D6-49C3-8F31-6DBCF48F0C38}"/>
              </a:ext>
            </a:extLst>
          </p:cNvPr>
          <p:cNvSpPr/>
          <p:nvPr/>
        </p:nvSpPr>
        <p:spPr>
          <a:xfrm>
            <a:off x="7619252" y="359024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854BFA-DAC4-4792-B206-F1E969E37E96}"/>
              </a:ext>
            </a:extLst>
          </p:cNvPr>
          <p:cNvSpPr/>
          <p:nvPr/>
        </p:nvSpPr>
        <p:spPr>
          <a:xfrm>
            <a:off x="5073644" y="324746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271.8</a:t>
            </a:r>
            <a:endParaRPr lang="zh-TW" altLang="en-US" sz="3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C92A81-4010-47A5-902E-1C94FC4276E8}"/>
              </a:ext>
            </a:extLst>
          </p:cNvPr>
          <p:cNvSpPr/>
          <p:nvPr/>
        </p:nvSpPr>
        <p:spPr>
          <a:xfrm>
            <a:off x="5189060" y="399574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平方公里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217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熊讚邀Hello Kitty賞花！杜鵑花季嘉年華音樂會登場- MOOK景點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5527" y="2892533"/>
            <a:ext cx="1842036" cy="2768087"/>
          </a:xfrm>
          <a:prstGeom prst="rect">
            <a:avLst/>
          </a:prstGeom>
          <a:noFill/>
        </p:spPr>
      </p:pic>
      <p:pic>
        <p:nvPicPr>
          <p:cNvPr id="3082" name="Picture 10" descr="DC06693a--紀州庵,紀州庵文學森林,大榕樹,老榕樹,日式建築,台北市,中正區(A7RII,AdobeRGB)… | Flick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121" y="3052689"/>
            <a:ext cx="1915653" cy="2447778"/>
          </a:xfrm>
          <a:prstGeom prst="rect">
            <a:avLst/>
          </a:prstGeom>
          <a:noFill/>
        </p:spPr>
      </p:pic>
      <p:pic>
        <p:nvPicPr>
          <p:cNvPr id="3074" name="Picture 2" descr="Emblem of Taipei City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063" y="3052689"/>
            <a:ext cx="1871003" cy="24899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80" name="Picture 8" descr="六輕台灣藍鵲與特殊生態@ 史密斯大海:: 隨意窩Xuite日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937" y="2962933"/>
            <a:ext cx="1893094" cy="2524125"/>
          </a:xfrm>
          <a:prstGeom prst="rect">
            <a:avLst/>
          </a:prstGeom>
          <a:noFill/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8C0430A-6B46-4FE3-A3ED-223F0AFC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3213"/>
            <a:ext cx="10746545" cy="156151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二、市徽、市鳥、市樹、市花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框架 2"/>
          <p:cNvSpPr/>
          <p:nvPr/>
        </p:nvSpPr>
        <p:spPr>
          <a:xfrm>
            <a:off x="423938" y="2778368"/>
            <a:ext cx="2391508" cy="29964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587566" y="2749200"/>
            <a:ext cx="2391508" cy="29964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3445896" y="2726787"/>
            <a:ext cx="2391508" cy="29964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9550791" y="2715064"/>
            <a:ext cx="2391508" cy="29964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1050" y="5780532"/>
            <a:ext cx="1317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市徽</a:t>
            </a:r>
          </a:p>
        </p:txBody>
      </p:sp>
      <p:sp>
        <p:nvSpPr>
          <p:cNvPr id="12" name="矩形 11"/>
          <p:cNvSpPr/>
          <p:nvPr/>
        </p:nvSpPr>
        <p:spPr>
          <a:xfrm>
            <a:off x="10061399" y="578182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杜鵑花</a:t>
            </a:r>
            <a:endParaRPr lang="zh-TW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757814-2832-40AE-8AF5-86861002C2A9}"/>
              </a:ext>
            </a:extLst>
          </p:cNvPr>
          <p:cNvSpPr/>
          <p:nvPr/>
        </p:nvSpPr>
        <p:spPr>
          <a:xfrm>
            <a:off x="3770086" y="580526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ea typeface="Linux Libertine"/>
              </a:rPr>
              <a:t>臺灣藍鵲</a:t>
            </a:r>
            <a:endParaRPr lang="zh-TW" altLang="zh-TW" sz="3200" b="0" i="0" dirty="0">
              <a:effectLst/>
              <a:ea typeface="Linux Libertine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C706FAB-43EF-4BDC-A891-4801F2E93B88}"/>
              </a:ext>
            </a:extLst>
          </p:cNvPr>
          <p:cNvSpPr/>
          <p:nvPr/>
        </p:nvSpPr>
        <p:spPr>
          <a:xfrm>
            <a:off x="7280618" y="577451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ew Microsoft JhengHei"/>
              </a:rPr>
              <a:t>榕樹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328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020" y="1217378"/>
            <a:ext cx="8610600" cy="129931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三、現任市長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F496C0-2092-4FD7-9F26-11BD72D179B6}"/>
              </a:ext>
            </a:extLst>
          </p:cNvPr>
          <p:cNvSpPr/>
          <p:nvPr/>
        </p:nvSpPr>
        <p:spPr>
          <a:xfrm>
            <a:off x="2548156" y="4755088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u="sng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柯文哲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zh-TW" altLang="en-US" dirty="0"/>
          </a:p>
        </p:txBody>
      </p:sp>
      <p:pic>
        <p:nvPicPr>
          <p:cNvPr id="1026" name="Picture 2" descr="柯文哲參加「臺北—光州友誼連線 夢想起飛」記者會 05 (擷取).jpg">
            <a:extLst>
              <a:ext uri="{FF2B5EF4-FFF2-40B4-BE49-F238E27FC236}">
                <a16:creationId xmlns:a16="http://schemas.microsoft.com/office/drawing/2014/main" id="{33332A23-63FC-42B0-8058-6B297B7E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32" y="2377495"/>
            <a:ext cx="1579052" cy="21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474F57C-0E6F-4A9B-84B4-351E58098B64}"/>
              </a:ext>
            </a:extLst>
          </p:cNvPr>
          <p:cNvSpPr/>
          <p:nvPr/>
        </p:nvSpPr>
        <p:spPr>
          <a:xfrm>
            <a:off x="5523296" y="2021272"/>
            <a:ext cx="3772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學歷</a:t>
            </a:r>
            <a:r>
              <a:rPr lang="zh-TW" altLang="en-US" b="1" dirty="0"/>
              <a:t>：</a:t>
            </a:r>
            <a:endParaRPr lang="en-US" altLang="zh-TW" b="1" dirty="0"/>
          </a:p>
          <a:p>
            <a:r>
              <a:rPr lang="zh-TW" alt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臺灣大學</a:t>
            </a:r>
            <a:r>
              <a:rPr lang="zh-TW" altLang="en-US" dirty="0"/>
              <a:t> </a:t>
            </a:r>
            <a:r>
              <a:rPr lang="en-US" altLang="zh-TW" dirty="0"/>
              <a:t>(1994 </a:t>
            </a:r>
            <a:r>
              <a:rPr lang="zh-TW" altLang="en-US" dirty="0"/>
              <a:t>年</a:t>
            </a:r>
            <a:r>
              <a:rPr lang="en-US" altLang="zh-TW" dirty="0"/>
              <a:t>–2002 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臺灣大學</a:t>
            </a:r>
            <a:r>
              <a:rPr lang="zh-TW" altLang="en-US" dirty="0"/>
              <a:t> </a:t>
            </a:r>
            <a:r>
              <a:rPr lang="en-US" altLang="zh-TW" dirty="0"/>
              <a:t>(1979 </a:t>
            </a:r>
            <a:r>
              <a:rPr lang="zh-TW" altLang="en-US" dirty="0"/>
              <a:t>年</a:t>
            </a:r>
            <a:r>
              <a:rPr lang="en-US" altLang="zh-TW" dirty="0"/>
              <a:t>–1986 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國立新竹高級中學</a:t>
            </a:r>
            <a:r>
              <a:rPr lang="zh-TW" altLang="en-US" dirty="0"/>
              <a:t> </a:t>
            </a:r>
            <a:r>
              <a:rPr lang="en-US" altLang="zh-TW" dirty="0"/>
              <a:t>(1975 </a:t>
            </a:r>
            <a:r>
              <a:rPr lang="zh-TW" altLang="en-US" dirty="0"/>
              <a:t>年</a:t>
            </a:r>
            <a:r>
              <a:rPr lang="en-US" altLang="zh-TW" dirty="0"/>
              <a:t>–1978 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534E8B-854E-4080-925B-FF97F13B2CE5}"/>
              </a:ext>
            </a:extLst>
          </p:cNvPr>
          <p:cNvSpPr/>
          <p:nvPr/>
        </p:nvSpPr>
        <p:spPr>
          <a:xfrm>
            <a:off x="5523296" y="37240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latin typeface="Arial" panose="020B0604020202020204" pitchFamily="34" charset="0"/>
              </a:rPr>
              <a:t>經歷：</a:t>
            </a:r>
            <a:endParaRPr lang="en-US" altLang="zh-TW" b="1" dirty="0">
              <a:latin typeface="Arial" panose="020B0604020202020204" pitchFamily="34" charset="0"/>
            </a:endParaRPr>
          </a:p>
          <a:p>
            <a:r>
              <a:rPr lang="zh-TW" altLang="en-US" b="1" dirty="0">
                <a:latin typeface="Arial" panose="020B0604020202020204" pitchFamily="34" charset="0"/>
              </a:rPr>
              <a:t>柯文哲</a:t>
            </a:r>
            <a:r>
              <a:rPr lang="zh-TW" altLang="en-US" dirty="0">
                <a:latin typeface="Arial" panose="020B0604020202020204" pitchFamily="34" charset="0"/>
              </a:rPr>
              <a:t>（</a:t>
            </a:r>
            <a:r>
              <a:rPr lang="en-US" altLang="zh-TW" dirty="0">
                <a:latin typeface="Arial" panose="020B0604020202020204" pitchFamily="34" charset="0"/>
              </a:rPr>
              <a:t>1959</a:t>
            </a:r>
            <a:r>
              <a:rPr lang="zh-TW" altLang="en-US" dirty="0">
                <a:latin typeface="Arial" panose="020B0604020202020204" pitchFamily="34" charset="0"/>
              </a:rPr>
              <a:t>年</a:t>
            </a:r>
            <a:r>
              <a:rPr lang="en-US" altLang="zh-TW" dirty="0">
                <a:latin typeface="Arial" panose="020B0604020202020204" pitchFamily="34" charset="0"/>
              </a:rPr>
              <a:t>8</a:t>
            </a:r>
            <a:r>
              <a:rPr lang="zh-TW" altLang="en-US" dirty="0">
                <a:latin typeface="Arial" panose="020B0604020202020204" pitchFamily="34" charset="0"/>
              </a:rPr>
              <a:t>月</a:t>
            </a:r>
            <a:r>
              <a:rPr lang="en-US" altLang="zh-TW" dirty="0">
                <a:latin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</a:rPr>
              <a:t>日－），暱稱</a:t>
            </a:r>
            <a:r>
              <a:rPr lang="zh-TW" altLang="en-US" b="1" dirty="0">
                <a:latin typeface="Arial" panose="020B0604020202020204" pitchFamily="34" charset="0"/>
              </a:rPr>
              <a:t>柯</a:t>
            </a:r>
            <a:r>
              <a:rPr lang="en-US" altLang="zh-TW" b="1" dirty="0">
                <a:latin typeface="Arial" panose="020B0604020202020204" pitchFamily="34" charset="0"/>
              </a:rPr>
              <a:t>P</a:t>
            </a:r>
            <a:r>
              <a:rPr lang="zh-TW" altLang="en-US" dirty="0">
                <a:latin typeface="Arial" panose="020B0604020202020204" pitchFamily="34" charset="0"/>
              </a:rPr>
              <a:t>、</a:t>
            </a:r>
            <a:r>
              <a:rPr lang="en-US" altLang="zh-TW" b="1" dirty="0">
                <a:latin typeface="Arial" panose="020B0604020202020204" pitchFamily="34" charset="0"/>
              </a:rPr>
              <a:t>KP</a:t>
            </a:r>
            <a:r>
              <a:rPr lang="en-US" altLang="zh-TW" baseline="30000" dirty="0"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zh-TW" altLang="en-US" baseline="30000" dirty="0"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註 </a:t>
            </a:r>
            <a:r>
              <a:rPr lang="en-US" altLang="zh-TW" baseline="30000" dirty="0"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1]</a:t>
            </a:r>
            <a:r>
              <a:rPr lang="en-US" altLang="zh-TW" baseline="30000" dirty="0"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[4]</a:t>
            </a:r>
            <a:r>
              <a:rPr lang="zh-TW" altLang="en-US" dirty="0">
                <a:latin typeface="Arial" panose="020B0604020202020204" pitchFamily="34" charset="0"/>
              </a:rPr>
              <a:t>、</a:t>
            </a:r>
            <a:r>
              <a:rPr lang="zh-TW" altLang="en-US" b="1" dirty="0">
                <a:latin typeface="Arial" panose="020B0604020202020204" pitchFamily="34" charset="0"/>
              </a:rPr>
              <a:t>阿北</a:t>
            </a:r>
            <a:r>
              <a:rPr lang="zh-TW" altLang="en-US" dirty="0">
                <a:latin typeface="Arial" panose="020B0604020202020204" pitchFamily="34" charset="0"/>
              </a:rPr>
              <a:t>或</a:t>
            </a:r>
            <a:r>
              <a:rPr lang="zh-TW" altLang="en-US" b="1" dirty="0">
                <a:latin typeface="Arial" panose="020B0604020202020204" pitchFamily="34" charset="0"/>
              </a:rPr>
              <a:t>阿伯</a:t>
            </a:r>
            <a:r>
              <a:rPr lang="zh-TW" altLang="en-US" dirty="0">
                <a:latin typeface="Arial" panose="020B0604020202020204" pitchFamily="34" charset="0"/>
              </a:rPr>
              <a:t>，是</a:t>
            </a:r>
            <a:r>
              <a:rPr lang="zh-TW" altLang="en-US" dirty="0">
                <a:latin typeface="Arial" panose="020B0604020202020204" pitchFamily="34" charset="0"/>
                <a:hlinkClick r:id="rId10" tooltip="中華民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中華民國</a:t>
            </a:r>
            <a:r>
              <a:rPr lang="zh-TW" altLang="en-US" dirty="0">
                <a:latin typeface="Arial" panose="020B0604020202020204" pitchFamily="34" charset="0"/>
                <a:hlinkClick r:id="rId11" tooltip="外科醫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外科醫師</a:t>
            </a:r>
            <a:r>
              <a:rPr lang="zh-TW" altLang="en-US" dirty="0">
                <a:latin typeface="Arial" panose="020B0604020202020204" pitchFamily="34" charset="0"/>
              </a:rPr>
              <a:t>及</a:t>
            </a:r>
            <a:r>
              <a:rPr lang="zh-TW" altLang="en-US" dirty="0">
                <a:latin typeface="Arial" panose="020B0604020202020204" pitchFamily="34" charset="0"/>
                <a:hlinkClick r:id="rId12" tooltip="政治人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政治人物</a:t>
            </a:r>
            <a:r>
              <a:rPr lang="zh-TW" altLang="en-US" dirty="0">
                <a:latin typeface="Arial" panose="020B0604020202020204" pitchFamily="34" charset="0"/>
              </a:rPr>
              <a:t>，現任</a:t>
            </a:r>
            <a:r>
              <a:rPr lang="zh-TW" altLang="en-US" dirty="0">
                <a:latin typeface="Arial" panose="020B0604020202020204" pitchFamily="34" charset="0"/>
                <a:hlinkClick r:id="rId13" tooltip="臺北市市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臺北市市長</a:t>
            </a:r>
            <a:r>
              <a:rPr lang="zh-TW" altLang="en-US" dirty="0">
                <a:latin typeface="Arial" panose="020B0604020202020204" pitchFamily="34" charset="0"/>
              </a:rPr>
              <a:t>、</a:t>
            </a:r>
            <a:r>
              <a:rPr lang="zh-TW" altLang="en-US" dirty="0">
                <a:latin typeface="Arial" panose="020B0604020202020204" pitchFamily="34" charset="0"/>
                <a:hlinkClick r:id="rId14" tooltip="台灣民眾黨 (2019年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台灣民眾黨</a:t>
            </a:r>
            <a:r>
              <a:rPr lang="zh-TW" altLang="en-US" dirty="0">
                <a:latin typeface="Arial" panose="020B0604020202020204" pitchFamily="34" charset="0"/>
              </a:rPr>
              <a:t>主席。</a:t>
            </a:r>
            <a:r>
              <a:rPr lang="zh-TW" altLang="en-US" dirty="0">
                <a:latin typeface="Arial" panose="020B0604020202020204" pitchFamily="34" charset="0"/>
                <a:hlinkClick r:id="rId15" tooltip="國立臺灣大學醫學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臺大醫學院</a:t>
            </a:r>
            <a:r>
              <a:rPr lang="zh-TW" altLang="en-US" dirty="0">
                <a:latin typeface="Arial" panose="020B0604020202020204" pitchFamily="34" charset="0"/>
              </a:rPr>
              <a:t>臨床醫學研究所博士畢業，曾任</a:t>
            </a:r>
            <a:r>
              <a:rPr lang="zh-TW" altLang="en-US" dirty="0">
                <a:latin typeface="Arial" panose="020B0604020202020204" pitchFamily="34" charset="0"/>
                <a:hlinkClick r:id="rId16" tooltip="國立臺灣大學醫學院附設醫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臺大醫院</a:t>
            </a:r>
            <a:r>
              <a:rPr lang="zh-TW" altLang="en-US" dirty="0">
                <a:latin typeface="Arial" panose="020B0604020202020204" pitchFamily="34" charset="0"/>
              </a:rPr>
              <a:t>急診部</a:t>
            </a:r>
            <a:r>
              <a:rPr lang="zh-TW" altLang="en-US" dirty="0">
                <a:latin typeface="Arial" panose="020B0604020202020204" pitchFamily="34" charset="0"/>
                <a:hlinkClick r:id="rId17" tooltip="醫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醫師</a:t>
            </a:r>
            <a:r>
              <a:rPr lang="zh-TW" altLang="en-US" dirty="0">
                <a:latin typeface="Arial" panose="020B0604020202020204" pitchFamily="34" charset="0"/>
              </a:rPr>
              <a:t>、臺大醫院創傷醫學部主任、臺大醫學院</a:t>
            </a:r>
            <a:r>
              <a:rPr lang="zh-TW" altLang="en-US" dirty="0">
                <a:latin typeface="Arial" panose="020B0604020202020204" pitchFamily="34" charset="0"/>
                <a:hlinkClick r:id="rId18" tooltip="教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教授</a:t>
            </a:r>
            <a:r>
              <a:rPr lang="zh-TW" altLang="en-US" dirty="0">
                <a:latin typeface="Arial" panose="020B0604020202020204" pitchFamily="34" charset="0"/>
              </a:rPr>
              <a:t>，專長為</a:t>
            </a:r>
            <a:r>
              <a:rPr lang="zh-TW" altLang="en-US" dirty="0">
                <a:latin typeface="Arial" panose="020B0604020202020204" pitchFamily="34" charset="0"/>
                <a:hlinkClick r:id="rId19" tooltip="外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外科</a:t>
            </a:r>
            <a:r>
              <a:rPr lang="zh-TW" altLang="en-US" dirty="0">
                <a:latin typeface="Arial" panose="020B0604020202020204" pitchFamily="34" charset="0"/>
              </a:rPr>
              <a:t>重症醫學、</a:t>
            </a:r>
            <a:r>
              <a:rPr lang="zh-TW" altLang="en-US" dirty="0">
                <a:latin typeface="Arial" panose="020B0604020202020204" pitchFamily="34" charset="0"/>
                <a:hlinkClick r:id="rId20" tooltip="器官移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器官移植</a:t>
            </a:r>
            <a:r>
              <a:rPr lang="zh-TW" altLang="en-US" dirty="0">
                <a:latin typeface="Arial" panose="020B0604020202020204" pitchFamily="34" charset="0"/>
              </a:rPr>
              <a:t>、</a:t>
            </a:r>
            <a:r>
              <a:rPr lang="zh-TW" altLang="en-US" dirty="0">
                <a:latin typeface="Arial" panose="020B0604020202020204" pitchFamily="34" charset="0"/>
                <a:hlinkClick r:id="rId21" tooltip="人工器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人工器官</a:t>
            </a:r>
            <a:r>
              <a:rPr lang="zh-TW" altLang="en-US" dirty="0">
                <a:latin typeface="Arial" panose="020B0604020202020204" pitchFamily="34" charset="0"/>
              </a:rPr>
              <a:t>等，是臺灣第一個急診與重症加護專職醫師，為臺灣器官標準移植程序的建立者，同時是首位將</a:t>
            </a:r>
            <a:r>
              <a:rPr lang="zh-TW" altLang="en-US" dirty="0">
                <a:latin typeface="Arial" panose="020B0604020202020204" pitchFamily="34" charset="0"/>
                <a:hlinkClick r:id="rId22" tooltip="體外膜氧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葉克膜</a:t>
            </a:r>
            <a:r>
              <a:rPr lang="zh-TW" altLang="en-US" dirty="0">
                <a:latin typeface="Arial" panose="020B0604020202020204" pitchFamily="34" charset="0"/>
              </a:rPr>
              <a:t>（</a:t>
            </a:r>
            <a:r>
              <a:rPr lang="en-US" altLang="zh-TW" dirty="0">
                <a:latin typeface="Arial" panose="020B0604020202020204" pitchFamily="34" charset="0"/>
              </a:rPr>
              <a:t>ECMO</a:t>
            </a:r>
            <a:r>
              <a:rPr lang="zh-TW" altLang="en-US" dirty="0">
                <a:latin typeface="Arial" panose="020B0604020202020204" pitchFamily="34" charset="0"/>
              </a:rPr>
              <a:t>）技術引進臺灣的醫師，也是出版多本書籍的作家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4406" y="876915"/>
            <a:ext cx="3406726" cy="96595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四、名勝古蹟</a:t>
            </a:r>
          </a:p>
        </p:txBody>
      </p:sp>
      <p:pic>
        <p:nvPicPr>
          <p:cNvPr id="4098" name="Picture 2" descr="Chiang Kai-shek memorial am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390" y="2532183"/>
            <a:ext cx="3538737" cy="2363373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059679" y="2215388"/>
            <a:ext cx="65883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中正紀念堂</a:t>
            </a:r>
            <a:r>
              <a:rPr lang="zh-TW" altLang="en-US" dirty="0"/>
              <a:t>是位於</a:t>
            </a:r>
            <a:r>
              <a:rPr lang="zh-TW" altLang="en-US" dirty="0">
                <a:hlinkClick r:id="rId3" tooltip="中華民國"/>
              </a:rPr>
              <a:t>中華民國</a:t>
            </a:r>
            <a:r>
              <a:rPr lang="zh-TW" altLang="en-US" dirty="0">
                <a:hlinkClick r:id="rId4" tooltip="臺北市"/>
              </a:rPr>
              <a:t>臺北市</a:t>
            </a:r>
            <a:r>
              <a:rPr lang="zh-TW" altLang="en-US" dirty="0">
                <a:hlinkClick r:id="rId5" tooltip="中正區 (臺北市)"/>
              </a:rPr>
              <a:t>中正區</a:t>
            </a:r>
            <a:r>
              <a:rPr lang="zh-TW" altLang="en-US" dirty="0"/>
              <a:t>的</a:t>
            </a:r>
            <a:r>
              <a:rPr lang="zh-TW" altLang="en-US" dirty="0">
                <a:hlinkClick r:id="rId6"/>
              </a:rPr>
              <a:t>國家紀念建築</a:t>
            </a:r>
            <a:r>
              <a:rPr lang="zh-TW" altLang="en-US" dirty="0"/>
              <a:t>，係</a:t>
            </a:r>
            <a:r>
              <a:rPr lang="zh-TW" altLang="en-US" dirty="0">
                <a:hlinkClick r:id="rId7" tooltip="中華民國政府"/>
              </a:rPr>
              <a:t>中華民國政府</a:t>
            </a:r>
            <a:r>
              <a:rPr lang="zh-TW" altLang="en-US" dirty="0"/>
              <a:t>為</a:t>
            </a:r>
            <a:r>
              <a:rPr lang="zh-TW" altLang="en-US" dirty="0">
                <a:hlinkClick r:id="rId8" tooltip="紀念建築"/>
              </a:rPr>
              <a:t>紀念</a:t>
            </a:r>
            <a:r>
              <a:rPr lang="zh-TW" altLang="en-US" dirty="0"/>
              <a:t>已故前</a:t>
            </a:r>
            <a:r>
              <a:rPr lang="zh-TW" altLang="en-US" dirty="0">
                <a:hlinkClick r:id="rId9" tooltip="中華民國總統"/>
              </a:rPr>
              <a:t>中華民國總統</a:t>
            </a:r>
            <a:r>
              <a:rPr lang="zh-TW" altLang="en-US" dirty="0"/>
              <a:t>兼</a:t>
            </a:r>
            <a:r>
              <a:rPr lang="zh-TW" altLang="en-US" dirty="0">
                <a:hlinkClick r:id="rId10" tooltip="中國國民黨總裁"/>
              </a:rPr>
              <a:t>中國國民黨總裁</a:t>
            </a:r>
            <a:r>
              <a:rPr lang="zh-TW" altLang="en-US" dirty="0">
                <a:hlinkClick r:id="rId11" tooltip="蔣中正"/>
              </a:rPr>
              <a:t>蔣中正</a:t>
            </a:r>
            <a:r>
              <a:rPr lang="zh-TW" altLang="en-US" dirty="0"/>
              <a:t>而興建，為眾多紀念蔣中正的建築中規模最大者，自落成以來即成為臺北重要地標與觀光景點之一。管理機關為</a:t>
            </a:r>
            <a:r>
              <a:rPr lang="zh-TW" altLang="en-US" dirty="0">
                <a:hlinkClick r:id="rId12" tooltip="中華民國文化部"/>
              </a:rPr>
              <a:t>中華民國文化部</a:t>
            </a:r>
            <a:r>
              <a:rPr lang="zh-TW" altLang="en-US" dirty="0"/>
              <a:t>轄下的「國立中正紀念堂管理處」。全區</a:t>
            </a:r>
            <a:r>
              <a:rPr lang="en-US" altLang="zh-TW" dirty="0"/>
              <a:t>250,000</a:t>
            </a:r>
            <a:r>
              <a:rPr lang="zh-TW" altLang="en-US" dirty="0"/>
              <a:t>平方公尺，主樓高</a:t>
            </a:r>
            <a:r>
              <a:rPr lang="en-US" altLang="zh-TW" dirty="0"/>
              <a:t>76</a:t>
            </a:r>
            <a:r>
              <a:rPr lang="zh-TW" altLang="en-US" dirty="0"/>
              <a:t>公尺；園區廣場名為「自由廣場」，廣場南北側另建有</a:t>
            </a:r>
            <a:r>
              <a:rPr lang="zh-TW" altLang="en-US" dirty="0">
                <a:hlinkClick r:id="rId13" tooltip="國家戲劇院"/>
              </a:rPr>
              <a:t>國家戲劇院</a:t>
            </a:r>
            <a:r>
              <a:rPr lang="zh-TW" altLang="en-US" dirty="0"/>
              <a:t>以及</a:t>
            </a:r>
            <a:r>
              <a:rPr lang="zh-TW" altLang="en-US" dirty="0">
                <a:hlinkClick r:id="rId14" tooltip="國家音樂廳"/>
              </a:rPr>
              <a:t>國家音樂廳</a:t>
            </a:r>
            <a:r>
              <a:rPr lang="zh-TW" altLang="en-US" dirty="0"/>
              <a:t>，合稱「</a:t>
            </a:r>
            <a:r>
              <a:rPr lang="zh-TW" altLang="en-US" b="1" dirty="0">
                <a:hlinkClick r:id="rId15" tooltip="國家兩廳院"/>
              </a:rPr>
              <a:t>國家兩廳院</a:t>
            </a:r>
            <a:r>
              <a:rPr lang="zh-TW" altLang="en-US" dirty="0"/>
              <a:t>」，由</a:t>
            </a:r>
            <a:r>
              <a:rPr lang="zh-TW" altLang="en-US" dirty="0">
                <a:hlinkClick r:id="rId16" tooltip="國家表演藝術中心"/>
              </a:rPr>
              <a:t>國家表演藝術中心</a:t>
            </a:r>
            <a:r>
              <a:rPr lang="zh-TW" altLang="en-US" dirty="0"/>
              <a:t>管理。廣場除了供民眾休憩外，也常是大型藝文活動的場地，常舉辦展覽；邦交國元首訪臺歡迎儀式（軍禮）也在此舉行。園區主體建築及牌坊等以「臺灣民主紀念園區」之名義，被登錄為</a:t>
            </a:r>
            <a:r>
              <a:rPr lang="zh-TW" altLang="en-US" dirty="0">
                <a:hlinkClick r:id="rId17" tooltip="國定古蹟"/>
              </a:rPr>
              <a:t>國定古蹟</a:t>
            </a:r>
            <a:r>
              <a:rPr lang="en-US" altLang="zh-TW" baseline="30000" dirty="0">
                <a:hlinkClick r:id="rId18"/>
              </a:rPr>
              <a:t>[1]</a:t>
            </a:r>
            <a:r>
              <a:rPr lang="zh-TW" altLang="en-US" dirty="0"/>
              <a:t> ；園區及園區周邊以「中正紀念堂」之名義被登錄為文化景觀</a:t>
            </a:r>
            <a:r>
              <a:rPr lang="en-US" altLang="zh-TW" baseline="30000" dirty="0">
                <a:hlinkClick r:id="rId19"/>
              </a:rPr>
              <a:t>[2]</a:t>
            </a:r>
            <a:r>
              <a:rPr lang="zh-TW" altLang="en-US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23396" y="5092505"/>
            <a:ext cx="3492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1" dirty="0"/>
              <a:t>中正紀念堂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eapple Pa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624" y="2236763"/>
            <a:ext cx="6963507" cy="386861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4214" y="454883"/>
            <a:ext cx="4345745" cy="133171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五、特產或美食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26093" y="3362180"/>
            <a:ext cx="2318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/>
              <a:t>鳳梨酥</a:t>
            </a:r>
          </a:p>
        </p:txBody>
      </p:sp>
      <p:sp>
        <p:nvSpPr>
          <p:cNvPr id="5" name="矩形 4"/>
          <p:cNvSpPr/>
          <p:nvPr/>
        </p:nvSpPr>
        <p:spPr>
          <a:xfrm>
            <a:off x="4994032" y="2255914"/>
            <a:ext cx="6921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鳳梨的</a:t>
            </a:r>
            <a:r>
              <a:rPr lang="zh-TW" altLang="en-US" sz="2400" dirty="0">
                <a:solidFill>
                  <a:srgbClr val="FF0000"/>
                </a:solidFill>
                <a:hlinkClick r:id="rId3" tooltip="台語"/>
              </a:rPr>
              <a:t>台語</a:t>
            </a:r>
            <a:r>
              <a:rPr lang="zh-TW" altLang="en-US" sz="2400" dirty="0">
                <a:solidFill>
                  <a:srgbClr val="FF0000"/>
                </a:solidFill>
              </a:rPr>
              <a:t>（</a:t>
            </a:r>
            <a:r>
              <a:rPr lang="zh-TW" altLang="en-US" sz="2400" dirty="0">
                <a:solidFill>
                  <a:srgbClr val="FF0000"/>
                </a:solidFill>
                <a:hlinkClick r:id="rId4" tooltip="臺灣話"/>
              </a:rPr>
              <a:t>臺灣話</a:t>
            </a:r>
            <a:r>
              <a:rPr lang="zh-TW" altLang="en-US" sz="2400" dirty="0">
                <a:solidFill>
                  <a:srgbClr val="FF0000"/>
                </a:solidFill>
              </a:rPr>
              <a:t>：王梨 ，</a:t>
            </a:r>
            <a:r>
              <a:rPr lang="zh-TW" altLang="en-US" sz="2400" dirty="0">
                <a:solidFill>
                  <a:srgbClr val="FF0000"/>
                </a:solidFill>
                <a:hlinkClick r:id="rId5" tooltip="臺灣閩南語羅馬字拼音方案"/>
              </a:rPr>
              <a:t>臺羅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 err="1">
                <a:solidFill>
                  <a:srgbClr val="FF0000"/>
                </a:solidFill>
              </a:rPr>
              <a:t>ông-lâi</a:t>
            </a:r>
            <a:r>
              <a:rPr lang="zh-TW" altLang="en-US" sz="2400" dirty="0">
                <a:solidFill>
                  <a:srgbClr val="FF0000"/>
                </a:solidFill>
              </a:rPr>
              <a:t>）諧音為「旺來」，帶有吉利興旺之意，而冬瓜有「好年冬」與甜甜蜜蜜的含意，帶有喜氣之意</a:t>
            </a:r>
            <a:r>
              <a:rPr lang="en-US" altLang="zh-TW" sz="2400" baseline="30000" dirty="0">
                <a:solidFill>
                  <a:srgbClr val="FF0000"/>
                </a:solidFill>
                <a:hlinkClick r:id="rId6"/>
              </a:rPr>
              <a:t>[3]</a:t>
            </a:r>
            <a:r>
              <a:rPr lang="zh-TW" altLang="en-US" sz="2400" dirty="0">
                <a:solidFill>
                  <a:srgbClr val="FF0000"/>
                </a:solidFill>
              </a:rPr>
              <a:t>。早年鳳梨酥大多為冬瓜酥，其綿密彈牙的內餡為冬瓜醬製成，命名取其臺語諧音「旺來」，但如果要正名回冬瓜酥，不僅沒有旺來酥好聽，對長久以來接受旺來酥的民眾亦難以接受。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雖然「鳳梨」在中國大陸以及港澳地區被稱為「菠蘿」，但鳳梨酥從不寫成「菠蘿酥」，新加坡和馬來西亞地區亦然。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BC33A-9BD6-4ED2-844F-461A4398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664" y="923763"/>
            <a:ext cx="3941428" cy="1198651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六、資料來源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210D71-FAAD-45BE-9120-6922E25FD904}"/>
              </a:ext>
            </a:extLst>
          </p:cNvPr>
          <p:cNvSpPr txBox="1"/>
          <p:nvPr/>
        </p:nvSpPr>
        <p:spPr>
          <a:xfrm>
            <a:off x="906528" y="2122414"/>
            <a:ext cx="1075417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、維基百科</a:t>
            </a:r>
            <a:endParaRPr lang="en-US" altLang="zh-TW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TW" altLang="en-US" dirty="0"/>
              <a:t>      </a:t>
            </a:r>
            <a:r>
              <a:rPr lang="en-US" altLang="zh-TW" dirty="0">
                <a:hlinkClick r:id="rId2"/>
              </a:rPr>
              <a:t>https://zh.wikipedia.org/wiki/%E5%8F%B0%E5%8C%97%E5%9C%B0%E7%90%86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、維基百科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      https://zh.wikipedia.org/wiki/%E5%8F%B0%E7%81%A3%E8%97%8D%E9%B5%B2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、維基百科</a:t>
            </a:r>
            <a:endParaRPr lang="en-US" altLang="zh-TW" dirty="0"/>
          </a:p>
          <a:p>
            <a:r>
              <a:rPr lang="zh-TW" altLang="en-US" dirty="0"/>
              <a:t>      </a:t>
            </a:r>
            <a:r>
              <a:rPr lang="en-US" altLang="zh-TW" dirty="0">
                <a:hlinkClick r:id="rId4"/>
              </a:rPr>
              <a:t>https://zh.wikipedia.org/wiki/%E8%87%BA%E5%8C%97%E5%B8%82%E5%B8%82%E9%95%B7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en-US" dirty="0"/>
              <a:t>、維基百科</a:t>
            </a:r>
            <a:endParaRPr lang="en-US" altLang="zh-TW" dirty="0"/>
          </a:p>
          <a:p>
            <a:r>
              <a:rPr lang="en-US" altLang="zh-TW" dirty="0"/>
              <a:t>       </a:t>
            </a:r>
            <a:r>
              <a:rPr lang="en-US" altLang="zh-TW" dirty="0">
                <a:hlinkClick r:id="rId5"/>
              </a:rPr>
              <a:t>https://zh.wikipedia.org/wiki/%E6%9E%97%E5%AE%89%E6%B3%B0%E5%8F%A4%E5%8E%9D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、維基百科</a:t>
            </a:r>
            <a:endParaRPr lang="en-US" altLang="zh-TW" dirty="0"/>
          </a:p>
          <a:p>
            <a:r>
              <a:rPr lang="en-US" altLang="zh-TW" dirty="0"/>
              <a:t>      </a:t>
            </a:r>
            <a:r>
              <a:rPr lang="en-US" altLang="zh-TW" dirty="0" err="1">
                <a:hlinkClick r:id="rId6"/>
              </a:rPr>
              <a:t>https://zh.wikipedia.org/wiki/%E9%B3%B3%E6%A2%A8%E9%85%A5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0008603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292</TotalTime>
  <Words>788</Words>
  <Application>Microsoft Office PowerPoint</Application>
  <PresentationFormat>寬螢幕</PresentationFormat>
  <Paragraphs>48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Linux Libertine</vt:lpstr>
      <vt:lpstr>New Microsoft JhengHei</vt:lpstr>
      <vt:lpstr>新細明體</vt:lpstr>
      <vt:lpstr>Arial</vt:lpstr>
      <vt:lpstr>Arial</vt:lpstr>
      <vt:lpstr>Century Gothic</vt:lpstr>
      <vt:lpstr>飛機雲</vt:lpstr>
      <vt:lpstr>國際都會臺北市</vt:lpstr>
      <vt:lpstr>簡報目錄</vt:lpstr>
      <vt:lpstr>一、地理位置、面積與人口概況</vt:lpstr>
      <vt:lpstr>二、市徽、市鳥、市樹、市花 </vt:lpstr>
      <vt:lpstr>三、現任市長 </vt:lpstr>
      <vt:lpstr>四、名勝古蹟</vt:lpstr>
      <vt:lpstr>五、特產或美食</vt:lpstr>
      <vt:lpstr>六、資料來源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</dc:title>
  <dc:creator>User</dc:creator>
  <cp:lastModifiedBy>User</cp:lastModifiedBy>
  <cp:revision>36</cp:revision>
  <dcterms:created xsi:type="dcterms:W3CDTF">2022-02-18T01:54:40Z</dcterms:created>
  <dcterms:modified xsi:type="dcterms:W3CDTF">2022-03-25T01:58:32Z</dcterms:modified>
</cp:coreProperties>
</file>