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3" r:id="rId4"/>
    <p:sldId id="264" r:id="rId5"/>
    <p:sldId id="262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4" autoAdjust="0"/>
    <p:restoredTop sz="94737" autoAdjust="0"/>
  </p:normalViewPr>
  <p:slideViewPr>
    <p:cSldViewPr>
      <p:cViewPr varScale="1">
        <p:scale>
          <a:sx n="85" d="100"/>
          <a:sy n="85" d="100"/>
        </p:scale>
        <p:origin x="-11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0129FE4-81FA-4346-8EF5-85F5BFB57CB7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D5CFA2D-27A8-4E73-8E54-08777D8536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9FE4-81FA-4346-8EF5-85F5BFB57CB7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FA2D-27A8-4E73-8E54-08777D8536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9FE4-81FA-4346-8EF5-85F5BFB57CB7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FA2D-27A8-4E73-8E54-08777D8536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0129FE4-81FA-4346-8EF5-85F5BFB57CB7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D5CFA2D-27A8-4E73-8E54-08777D8536E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0129FE4-81FA-4346-8EF5-85F5BFB57CB7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D5CFA2D-27A8-4E73-8E54-08777D8536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9FE4-81FA-4346-8EF5-85F5BFB57CB7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FA2D-27A8-4E73-8E54-08777D8536E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9FE4-81FA-4346-8EF5-85F5BFB57CB7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FA2D-27A8-4E73-8E54-08777D8536E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0129FE4-81FA-4346-8EF5-85F5BFB57CB7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5CFA2D-27A8-4E73-8E54-08777D8536E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29FE4-81FA-4346-8EF5-85F5BFB57CB7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CFA2D-27A8-4E73-8E54-08777D8536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0129FE4-81FA-4346-8EF5-85F5BFB57CB7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D5CFA2D-27A8-4E73-8E54-08777D8536E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0129FE4-81FA-4346-8EF5-85F5BFB57CB7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5CFA2D-27A8-4E73-8E54-08777D8536E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0129FE4-81FA-4346-8EF5-85F5BFB57CB7}" type="datetimeFigureOut">
              <a:rPr lang="zh-TW" altLang="en-US" smtClean="0"/>
              <a:pPr/>
              <a:t>2017/1/16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D5CFA2D-27A8-4E73-8E54-08777D8536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zh.wikipedia.org/wiki/%E6%8E%92%E7%81%A3%E6%97%8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85952" y="928670"/>
            <a:ext cx="6858048" cy="1357322"/>
          </a:xfrm>
        </p:spPr>
        <p:txBody>
          <a:bodyPr>
            <a:normAutofit fontScale="90000"/>
          </a:bodyPr>
          <a:lstStyle/>
          <a:p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8900" dirty="0" smtClean="0"/>
              <a:t>排灣族</a:t>
            </a:r>
            <a:endParaRPr lang="zh-TW" altLang="en-US" sz="89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57356" y="2285992"/>
            <a:ext cx="6958018" cy="4017492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第六組：邱禾研、莊于萱、謝念彤、黃亭靜。</a:t>
            </a:r>
            <a:endParaRPr lang="zh-TW" altLang="en-US" sz="2800" dirty="0"/>
          </a:p>
        </p:txBody>
      </p:sp>
      <p:pic>
        <p:nvPicPr>
          <p:cNvPr id="4" name="圖片 3" descr="images1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3000372"/>
            <a:ext cx="5036378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28860" y="214290"/>
            <a:ext cx="2714644" cy="1143000"/>
          </a:xfrm>
        </p:spPr>
        <p:txBody>
          <a:bodyPr>
            <a:noAutofit/>
          </a:bodyPr>
          <a:lstStyle/>
          <a:p>
            <a:r>
              <a:rPr lang="zh-TW" altLang="en-US" sz="8800" dirty="0" smtClean="0"/>
              <a:t>目錄</a:t>
            </a:r>
            <a:endParaRPr lang="zh-TW" altLang="en-US" sz="8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（一）人口數及分布地區</a:t>
            </a:r>
            <a:endParaRPr lang="en-US" altLang="zh-TW" sz="4000" dirty="0" smtClean="0"/>
          </a:p>
          <a:p>
            <a:r>
              <a:rPr lang="zh-TW" altLang="en-US" sz="4000" dirty="0" smtClean="0"/>
              <a:t>（二）圖騰及傳統服飾</a:t>
            </a:r>
            <a:endParaRPr lang="en-US" altLang="zh-TW" sz="4000" dirty="0" smtClean="0"/>
          </a:p>
          <a:p>
            <a:r>
              <a:rPr lang="zh-TW" altLang="en-US" sz="4000" dirty="0" smtClean="0"/>
              <a:t>（三）傳說故事</a:t>
            </a:r>
            <a:endParaRPr lang="en-US" altLang="zh-TW" sz="4000" dirty="0" smtClean="0"/>
          </a:p>
          <a:p>
            <a:r>
              <a:rPr lang="zh-TW" altLang="en-US" sz="4000" dirty="0" smtClean="0"/>
              <a:t>（四）祭典</a:t>
            </a:r>
            <a:endParaRPr lang="en-US" altLang="zh-TW" sz="4000" dirty="0" smtClean="0"/>
          </a:p>
          <a:p>
            <a:r>
              <a:rPr lang="zh-TW" altLang="en-US" sz="4000" dirty="0" smtClean="0"/>
              <a:t>（五</a:t>
            </a:r>
            <a:r>
              <a:rPr lang="zh-TW" altLang="en-US" sz="4000" dirty="0" smtClean="0"/>
              <a:t>）美食</a:t>
            </a:r>
            <a:endParaRPr lang="en-US" altLang="zh-TW" sz="4000" dirty="0" smtClean="0"/>
          </a:p>
          <a:p>
            <a:r>
              <a:rPr lang="zh-TW" altLang="en-US" sz="4000" dirty="0" smtClean="0"/>
              <a:t>（六）資料來源</a:t>
            </a:r>
            <a:endParaRPr lang="zh-TW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>
            <a:normAutofit/>
          </a:bodyPr>
          <a:lstStyle/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zh-TW" altLang="en-US" sz="6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人口數及分布地區</a:t>
            </a:r>
            <a:endParaRPr lang="zh-TW" altLang="en-US" sz="6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2"/>
          </p:nvPr>
        </p:nvSpPr>
        <p:spPr>
          <a:ln>
            <a:solidFill>
              <a:schemeClr val="bg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zh-TW" altLang="en-US" sz="3200" dirty="0" smtClean="0"/>
              <a:t>大約</a:t>
            </a:r>
            <a:r>
              <a:rPr lang="en-US" altLang="zh-TW" sz="3200" dirty="0" smtClean="0"/>
              <a:t>98741</a:t>
            </a:r>
            <a:r>
              <a:rPr lang="zh-TW" altLang="en-US" sz="3200" dirty="0" smtClean="0"/>
              <a:t>人。</a:t>
            </a:r>
            <a:endParaRPr lang="zh-TW" altLang="en-US" sz="3200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4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zh-TW" altLang="en-US" sz="3200" dirty="0" smtClean="0"/>
              <a:t>屏東縣和台東縣。</a:t>
            </a:r>
            <a:endParaRPr lang="zh-TW" altLang="en-US" sz="320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zh-TW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人口數</a:t>
            </a:r>
            <a:endParaRPr lang="zh-TW" alt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TW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分布地區</a:t>
            </a:r>
            <a:endParaRPr lang="zh-TW" alt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7" name="圖片 6" descr="taiwan-map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3000372"/>
            <a:ext cx="3000396" cy="3214710"/>
          </a:xfrm>
          <a:prstGeom prst="rect">
            <a:avLst/>
          </a:prstGeom>
        </p:spPr>
      </p:pic>
      <p:pic>
        <p:nvPicPr>
          <p:cNvPr id="1027" name="Picture 3" descr="C:\Users\User\AppData\Local\Microsoft\Windows\Temporary Internet Files\Content.IE5\H5WTBR6L\blue-circle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4786322"/>
            <a:ext cx="1071570" cy="1336856"/>
          </a:xfrm>
          <a:prstGeom prst="rect">
            <a:avLst/>
          </a:prstGeom>
          <a:noFill/>
        </p:spPr>
      </p:pic>
      <p:pic>
        <p:nvPicPr>
          <p:cNvPr id="1033" name="Picture 9" descr="C:\Users\User\AppData\Local\Microsoft\Windows\Temporary Internet Files\Content.IE5\0IK6JGIW\1328101938_Arrow-Right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6578" y="5072074"/>
            <a:ext cx="433382" cy="433382"/>
          </a:xfrm>
          <a:prstGeom prst="rect">
            <a:avLst/>
          </a:prstGeom>
          <a:noFill/>
        </p:spPr>
      </p:pic>
      <p:pic>
        <p:nvPicPr>
          <p:cNvPr id="1035" name="Picture 11" descr="C:\Users\User\AppData\Local\Microsoft\Windows\Temporary Internet Files\Content.IE5\L8A3JWHA\tango-right-arrow-blue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4" y="5357826"/>
            <a:ext cx="404114" cy="358146"/>
          </a:xfrm>
          <a:prstGeom prst="rect">
            <a:avLst/>
          </a:prstGeom>
          <a:noFill/>
        </p:spPr>
      </p:pic>
      <p:pic>
        <p:nvPicPr>
          <p:cNvPr id="18" name="圖片 17" descr="9-1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34" y="3357562"/>
            <a:ext cx="723325" cy="642942"/>
          </a:xfrm>
          <a:prstGeom prst="rect">
            <a:avLst/>
          </a:prstGeom>
        </p:spPr>
      </p:pic>
      <p:pic>
        <p:nvPicPr>
          <p:cNvPr id="19" name="圖片 18" descr="maxresdefaul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1538" y="3357562"/>
            <a:ext cx="714395" cy="714380"/>
          </a:xfrm>
          <a:prstGeom prst="rect">
            <a:avLst/>
          </a:prstGeom>
        </p:spPr>
      </p:pic>
      <p:pic>
        <p:nvPicPr>
          <p:cNvPr id="20" name="圖片 19" descr="number7-1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14480" y="3429000"/>
            <a:ext cx="571517" cy="571504"/>
          </a:xfrm>
          <a:prstGeom prst="rect">
            <a:avLst/>
          </a:prstGeom>
        </p:spPr>
      </p:pic>
      <p:pic>
        <p:nvPicPr>
          <p:cNvPr id="21" name="圖片 20" descr="下載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57422" y="3429000"/>
            <a:ext cx="500351" cy="571504"/>
          </a:xfrm>
          <a:prstGeom prst="rect">
            <a:avLst/>
          </a:prstGeom>
        </p:spPr>
      </p:pic>
      <p:pic>
        <p:nvPicPr>
          <p:cNvPr id="22" name="圖片 21" descr="1-7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857488" y="3429000"/>
            <a:ext cx="607223" cy="571504"/>
          </a:xfrm>
          <a:prstGeom prst="rect">
            <a:avLst/>
          </a:prstGeom>
        </p:spPr>
      </p:pic>
      <p:pic>
        <p:nvPicPr>
          <p:cNvPr id="23" name="圖片 22" descr="下載 (1)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57554" y="3357562"/>
            <a:ext cx="685806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圖騰及傳統服飾</a:t>
            </a:r>
            <a:endParaRPr lang="zh-TW" altLang="en-US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2"/>
          </p:nvPr>
        </p:nvSpPr>
        <p:spPr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zh-TW" altLang="en-US" sz="2800" dirty="0" smtClean="0">
                <a:solidFill>
                  <a:schemeClr val="accent4">
                    <a:lumMod val="75000"/>
                  </a:schemeClr>
                </a:solidFill>
              </a:rPr>
              <a:t>排灣族圖騰為百步蛇最有名。</a:t>
            </a:r>
            <a:endParaRPr lang="zh-TW" altLang="en-US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4"/>
          </p:nvPr>
        </p:nvSpPr>
        <p:spPr>
          <a:xfrm>
            <a:off x="4286248" y="2357430"/>
            <a:ext cx="3657600" cy="3886200"/>
          </a:xfrm>
          <a:ln>
            <a:solidFill>
              <a:schemeClr val="accent5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zh-TW" altLang="en-US" sz="2000" dirty="0" smtClean="0">
                <a:solidFill>
                  <a:schemeClr val="accent4">
                    <a:lumMod val="75000"/>
                  </a:schemeClr>
                </a:solidFill>
              </a:rPr>
              <a:t>男生是頭飾、上衣、後敞褲、短裙、情人袋、腰帶，上衣形制已經漢化。</a:t>
            </a:r>
            <a:endParaRPr lang="en-US" altLang="zh-TW" sz="20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zh-TW" altLang="en-US" sz="2000" dirty="0" smtClean="0">
                <a:solidFill>
                  <a:schemeClr val="accent4">
                    <a:lumMod val="75000"/>
                  </a:schemeClr>
                </a:solidFill>
              </a:rPr>
              <a:t>女生是花帽、霞披、情人袋、腰裙、腰帶等，屬於南部阿美的服裝特色，已非利用傳統紡織布匹所製作。</a:t>
            </a:r>
            <a:endParaRPr lang="zh-TW" altLang="en-US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zh-TW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圖騰</a:t>
            </a:r>
            <a:endParaRPr lang="zh-TW" alt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TW" alt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傳統服飾</a:t>
            </a:r>
            <a:endParaRPr lang="zh-TW" alt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0" name="Picture 2" descr="本圖展示的阿美族女子服飾包含花帽、霞披、情人袋、腰裙、腰帶等，屬於南部阿美的服裝特色，已非利用傳統紡織布匹所製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714884"/>
            <a:ext cx="1285884" cy="1428760"/>
          </a:xfrm>
          <a:prstGeom prst="rect">
            <a:avLst/>
          </a:prstGeom>
          <a:noFill/>
        </p:spPr>
      </p:pic>
      <p:pic>
        <p:nvPicPr>
          <p:cNvPr id="2052" name="Picture 4" descr="阿美族男子的服裝大致上包括頭飾、上衣、後敞褲、短裙、情人袋、腰帶，上衣形制已經漢化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4714884"/>
            <a:ext cx="1428760" cy="1357322"/>
          </a:xfrm>
          <a:prstGeom prst="rect">
            <a:avLst/>
          </a:prstGeom>
          <a:noFill/>
        </p:spPr>
      </p:pic>
      <p:pic>
        <p:nvPicPr>
          <p:cNvPr id="11" name="圖片 10" descr="398946ba228d5f7e55bcfb151f0ba65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3571876"/>
            <a:ext cx="3429024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傳說故事</a:t>
            </a:r>
            <a:endParaRPr lang="zh-TW" altLang="en-US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zh-TW" altLang="en-US" b="1" dirty="0" smtClean="0"/>
              <a:t>                                        </a:t>
            </a:r>
            <a:r>
              <a:rPr lang="zh-TW" altLang="en-US" sz="2800" b="1" dirty="0" smtClean="0"/>
              <a:t>蛇生</a:t>
            </a:r>
          </a:p>
          <a:p>
            <a:pPr fontAlgn="base"/>
            <a:r>
              <a:rPr lang="zh-TW" altLang="en-US" sz="2800" dirty="0" smtClean="0">
                <a:solidFill>
                  <a:srgbClr val="7030A0"/>
                </a:solidFill>
              </a:rPr>
              <a:t>很久以前，在阿瑪灣社有一位女神</a:t>
            </a:r>
            <a:r>
              <a:rPr lang="zh-TW" altLang="en-US" sz="2800" dirty="0" smtClean="0">
                <a:solidFill>
                  <a:schemeClr val="accent5">
                    <a:lumMod val="50000"/>
                  </a:schemeClr>
                </a:solidFill>
              </a:rPr>
              <a:t>，</a:t>
            </a:r>
            <a:r>
              <a:rPr lang="zh-TW" altLang="en-US" sz="2800" dirty="0" smtClean="0">
                <a:solidFill>
                  <a:srgbClr val="7030A0"/>
                </a:solidFill>
              </a:rPr>
              <a:t>她平日最喜歡盪鞦韆，有一天她盪得太用力，結果鞦韆斷了，女神就沿著洞穴掉入人間</a:t>
            </a:r>
            <a:r>
              <a:rPr lang="zh-TW" altLang="en-US" sz="2800" dirty="0" smtClean="0">
                <a:solidFill>
                  <a:schemeClr val="accent5">
                    <a:lumMod val="50000"/>
                  </a:schemeClr>
                </a:solidFill>
              </a:rPr>
              <a:t>。</a:t>
            </a:r>
            <a:r>
              <a:rPr lang="zh-TW" altLang="en-US" sz="2800" dirty="0" smtClean="0">
                <a:solidFill>
                  <a:srgbClr val="7030A0"/>
                </a:solidFill>
              </a:rPr>
              <a:t>後來，便留在人間居住下來</a:t>
            </a:r>
            <a:r>
              <a:rPr lang="zh-TW" altLang="en-US" sz="2800" dirty="0" smtClean="0">
                <a:solidFill>
                  <a:schemeClr val="accent5">
                    <a:lumMod val="50000"/>
                  </a:schemeClr>
                </a:solidFill>
              </a:rPr>
              <a:t>，</a:t>
            </a:r>
            <a:r>
              <a:rPr lang="zh-TW" altLang="en-US" sz="2800" dirty="0" smtClean="0">
                <a:solidFill>
                  <a:srgbClr val="7030A0"/>
                </a:solidFill>
              </a:rPr>
              <a:t>並和瑪家社的一位獵人交往。有一天，獵人口渴想喝水，女神便出門去河邊提水，在回家的路上，女神撿到一顆百步蛇蛋和一顆龜殼花蛋，女神就把兩顆蛋帶回家。不久，放在家中的兩顆蛋，各自孵出一個小孩，百步蛇蛋生出排灣族頭目</a:t>
            </a:r>
            <a:r>
              <a:rPr lang="en-US" altLang="zh-TW" sz="2800" dirty="0" smtClean="0">
                <a:solidFill>
                  <a:srgbClr val="7030A0"/>
                </a:solidFill>
              </a:rPr>
              <a:t>(</a:t>
            </a:r>
            <a:r>
              <a:rPr lang="zh-TW" altLang="en-US" sz="2800" dirty="0" smtClean="0">
                <a:solidFill>
                  <a:srgbClr val="7030A0"/>
                </a:solidFill>
              </a:rPr>
              <a:t>貴族</a:t>
            </a:r>
            <a:r>
              <a:rPr lang="en-US" altLang="zh-TW" sz="2800" dirty="0" smtClean="0">
                <a:solidFill>
                  <a:srgbClr val="7030A0"/>
                </a:solidFill>
              </a:rPr>
              <a:t>)</a:t>
            </a:r>
            <a:r>
              <a:rPr lang="zh-TW" altLang="en-US" sz="2800" dirty="0" smtClean="0">
                <a:solidFill>
                  <a:srgbClr val="7030A0"/>
                </a:solidFill>
              </a:rPr>
              <a:t>，龜殼花蛋生出排灣族輔臣</a:t>
            </a:r>
            <a:r>
              <a:rPr lang="en-US" altLang="zh-TW" sz="2800" dirty="0" smtClean="0">
                <a:solidFill>
                  <a:srgbClr val="7030A0"/>
                </a:solidFill>
              </a:rPr>
              <a:t>(</a:t>
            </a:r>
            <a:r>
              <a:rPr lang="zh-TW" altLang="en-US" sz="2800" dirty="0" smtClean="0">
                <a:solidFill>
                  <a:srgbClr val="7030A0"/>
                </a:solidFill>
              </a:rPr>
              <a:t>平民</a:t>
            </a:r>
            <a:r>
              <a:rPr lang="en-US" altLang="zh-TW" sz="2800" dirty="0" smtClean="0">
                <a:solidFill>
                  <a:srgbClr val="7030A0"/>
                </a:solidFill>
              </a:rPr>
              <a:t>)</a:t>
            </a:r>
            <a:r>
              <a:rPr lang="zh-TW" altLang="en-US" sz="2800" dirty="0" smtClean="0">
                <a:solidFill>
                  <a:srgbClr val="7030A0"/>
                </a:solidFill>
              </a:rPr>
              <a:t>的祖先。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祭典</a:t>
            </a:r>
            <a:endParaRPr lang="zh-TW" altLang="en-US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2800" b="1" dirty="0" smtClean="0"/>
              <a:t>                       祖靈祭</a:t>
            </a:r>
            <a:r>
              <a:rPr lang="en-US" altLang="zh-TW" sz="2800" b="1" dirty="0" smtClean="0"/>
              <a:t>(</a:t>
            </a:r>
            <a:r>
              <a:rPr lang="zh-TW" altLang="en-US" sz="2800" b="1" dirty="0" smtClean="0"/>
              <a:t>五年祭</a:t>
            </a:r>
            <a:r>
              <a:rPr lang="en-US" altLang="zh-TW" sz="2800" b="1" dirty="0" smtClean="0"/>
              <a:t>)</a:t>
            </a:r>
            <a:endParaRPr lang="zh-TW" altLang="en-US" sz="2800" b="1" dirty="0" smtClean="0"/>
          </a:p>
          <a:p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</a:rPr>
              <a:t>祖靈祭</a:t>
            </a:r>
            <a:r>
              <a:rPr lang="en-US" altLang="zh-TW" sz="2000" baseline="30000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[5]</a:t>
            </a:r>
            <a:r>
              <a:rPr lang="zh-TW" altLang="en-US" sz="2000" dirty="0" smtClean="0">
                <a:solidFill>
                  <a:schemeClr val="accent3">
                    <a:lumMod val="75000"/>
                  </a:schemeClr>
                </a:solidFill>
              </a:rPr>
              <a:t>（族語：</a:t>
            </a:r>
            <a:r>
              <a:rPr lang="en-US" altLang="zh-TW" sz="2000" dirty="0" err="1" smtClean="0">
                <a:solidFill>
                  <a:schemeClr val="accent3">
                    <a:lumMod val="75000"/>
                  </a:schemeClr>
                </a:solidFill>
              </a:rPr>
              <a:t>maljeveq</a:t>
            </a:r>
            <a:r>
              <a:rPr lang="zh-TW" altLang="en-US" sz="2000" dirty="0" smtClean="0">
                <a:solidFill>
                  <a:schemeClr val="accent3">
                    <a:lumMod val="75000"/>
                  </a:schemeClr>
                </a:solidFill>
              </a:rPr>
              <a:t>）是排灣族最重意的祭典，或稱</a:t>
            </a:r>
            <a:r>
              <a:rPr lang="en-US" altLang="zh-TW" sz="2000" dirty="0" smtClean="0">
                <a:solidFill>
                  <a:schemeClr val="accent3">
                    <a:lumMod val="75000"/>
                  </a:schemeClr>
                </a:solidFill>
              </a:rPr>
              <a:t>"</a:t>
            </a:r>
            <a:r>
              <a:rPr lang="zh-TW" altLang="en-US" sz="2000" dirty="0" smtClean="0">
                <a:solidFill>
                  <a:schemeClr val="accent3">
                    <a:lumMod val="75000"/>
                  </a:schemeClr>
                </a:solidFill>
              </a:rPr>
              <a:t>人神盟約祭</a:t>
            </a:r>
            <a:r>
              <a:rPr lang="en-US" altLang="zh-TW" sz="2000" dirty="0" smtClean="0">
                <a:solidFill>
                  <a:schemeClr val="accent3">
                    <a:lumMod val="75000"/>
                  </a:schemeClr>
                </a:solidFill>
              </a:rPr>
              <a:t>"</a:t>
            </a:r>
            <a:r>
              <a:rPr lang="zh-TW" altLang="en-US" sz="2000" dirty="0" smtClean="0">
                <a:solidFill>
                  <a:schemeClr val="accent3">
                    <a:lumMod val="75000"/>
                  </a:schemeClr>
                </a:solidFill>
              </a:rPr>
              <a:t>、</a:t>
            </a:r>
            <a:r>
              <a:rPr lang="en-US" altLang="zh-TW" sz="2000" dirty="0" smtClean="0">
                <a:solidFill>
                  <a:schemeClr val="accent3">
                    <a:lumMod val="75000"/>
                  </a:schemeClr>
                </a:solidFill>
              </a:rPr>
              <a:t>"</a:t>
            </a:r>
            <a:r>
              <a:rPr lang="zh-TW" altLang="en-US" sz="2000" dirty="0" smtClean="0">
                <a:solidFill>
                  <a:schemeClr val="accent3">
                    <a:lumMod val="75000"/>
                  </a:schemeClr>
                </a:solidFill>
              </a:rPr>
              <a:t>五年祭</a:t>
            </a:r>
            <a:r>
              <a:rPr lang="en-US" altLang="zh-TW" sz="2000" dirty="0" smtClean="0">
                <a:solidFill>
                  <a:schemeClr val="accent3">
                    <a:lumMod val="75000"/>
                  </a:schemeClr>
                </a:solidFill>
              </a:rPr>
              <a:t>"</a:t>
            </a:r>
            <a:r>
              <a:rPr lang="zh-TW" altLang="en-US" sz="2000" dirty="0" smtClean="0">
                <a:solidFill>
                  <a:schemeClr val="accent3">
                    <a:lumMod val="75000"/>
                  </a:schemeClr>
                </a:solidFill>
              </a:rPr>
              <a:t>，原本每三年舉行一次，後來因故改為五年舉行一次，因此學者才稱之為「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</a:rPr>
              <a:t>五年祭</a:t>
            </a:r>
            <a:r>
              <a:rPr lang="zh-TW" altLang="en-US" sz="2000" dirty="0" smtClean="0">
                <a:solidFill>
                  <a:schemeClr val="accent3">
                    <a:lumMod val="75000"/>
                  </a:schemeClr>
                </a:solidFill>
              </a:rPr>
              <a:t>」。 傳說排灣族的先祖到神界向女神學習祭儀以祈求五穀豐收，學習農作的種植、頭目婚禮的儀式等。 並與女神約定，在一段時間內以燃燒小米粳為記號，請神降臨人間，接受人類的獻祭。祭典中若有插竹子，就是五年一度的五年祭，必須聯合鄉內各村一起舉辦祭典，通常會在每年的八月份舉辦豐年祭，然後每五年聯合舉辦一次聯合豐年祭。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</a:rPr>
              <a:t>五年祭通常長達十五天以上</a:t>
            </a:r>
            <a:r>
              <a:rPr lang="zh-TW" altLang="en-US" sz="2000" dirty="0" smtClean="0">
                <a:solidFill>
                  <a:schemeClr val="accent3">
                    <a:lumMod val="75000"/>
                  </a:schemeClr>
                </a:solidFill>
              </a:rPr>
              <a:t>，從準備材料到祭典完畢，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</a:rPr>
              <a:t>一連串的活動以男、女祭師為主導</a:t>
            </a:r>
            <a:r>
              <a:rPr lang="zh-TW" altLang="en-US" sz="2000" dirty="0" smtClean="0">
                <a:solidFill>
                  <a:schemeClr val="accent3">
                    <a:lumMod val="75000"/>
                  </a:schemeClr>
                </a:solidFill>
              </a:rPr>
              <a:t>，屬於全部落男性的事務則全村一起參與。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</a:rPr>
              <a:t>刺球是五年祭的重要活動。刺球有刺人頭的象徵意義</a:t>
            </a:r>
            <a:r>
              <a:rPr lang="zh-TW" altLang="en-US" sz="2000" dirty="0" smtClean="0">
                <a:solidFill>
                  <a:schemeClr val="accent3">
                    <a:lumMod val="75000"/>
                  </a:schemeClr>
                </a:solidFill>
              </a:rPr>
              <a:t>。</a:t>
            </a:r>
            <a:r>
              <a:rPr lang="en-US" altLang="zh-TW" sz="2000" baseline="30000" dirty="0" smtClean="0">
                <a:solidFill>
                  <a:schemeClr val="accent3">
                    <a:lumMod val="75000"/>
                  </a:schemeClr>
                </a:solidFill>
                <a:hlinkClick r:id="rId2"/>
              </a:rPr>
              <a:t>[6]</a:t>
            </a:r>
            <a:r>
              <a:rPr lang="zh-TW" altLang="en-US" sz="2000" dirty="0" smtClean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en-US" altLang="zh-TW" sz="2000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</a:rPr>
              <a:t>排灣族各部落傳說故事及地理位置不同，祖靈祭典也不一定完全相同。</a:t>
            </a:r>
            <a:r>
              <a:rPr lang="en-US" altLang="zh-TW" sz="2000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endParaRPr lang="zh-TW" alt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美食</a:t>
            </a:r>
            <a:endParaRPr lang="zh-TW" altLang="en-US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</a:rPr>
              <a:t>排灣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</a:rPr>
              <a:t>族人最愛的副食品</a:t>
            </a: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——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芋頭</a:t>
            </a:r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</a:rPr>
              <a:t>排灣族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以小米、芋頭為主要的食物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</a:rPr>
              <a:t>。 此外，還有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</a:rPr>
              <a:t>花生、樹豆、甘藷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</a:rPr>
              <a:t>等作為主食。 芋頭收成後以火烤乾後加以貯存，可供一年的使用。 以小米為主食的</a:t>
            </a:r>
            <a:r>
              <a:rPr lang="zh-TW" altLang="en-US" b="1" dirty="0" smtClean="0">
                <a:solidFill>
                  <a:schemeClr val="bg2">
                    <a:lumMod val="50000"/>
                  </a:schemeClr>
                </a:solidFill>
              </a:rPr>
              <a:t>排灣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</a:rPr>
              <a:t>族人，除了希望祖靈保佑，讓小米可以連年豐收以外，他們也很依賴另一項容易栽種的副食品</a:t>
            </a:r>
            <a:r>
              <a:rPr lang="en-US" altLang="zh-TW" dirty="0" smtClean="0">
                <a:solidFill>
                  <a:schemeClr val="bg2">
                    <a:lumMod val="50000"/>
                  </a:schemeClr>
                </a:solidFill>
              </a:rPr>
              <a:t>——</a:t>
            </a:r>
            <a:r>
              <a:rPr lang="zh-TW" altLang="en-US" sz="2800" dirty="0" smtClean="0">
                <a:solidFill>
                  <a:schemeClr val="accent2">
                    <a:lumMod val="75000"/>
                  </a:schemeClr>
                </a:solidFill>
              </a:rPr>
              <a:t>芋頭</a:t>
            </a:r>
            <a:r>
              <a:rPr lang="zh-TW" altLang="en-US" dirty="0" smtClean="0">
                <a:solidFill>
                  <a:schemeClr val="bg2">
                    <a:lumMod val="50000"/>
                  </a:schemeClr>
                </a:solidFill>
              </a:rPr>
              <a:t>。</a:t>
            </a:r>
            <a:endParaRPr lang="zh-TW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圖片 3" descr="祈那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4143380"/>
            <a:ext cx="3929090" cy="21796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資料來源</a:t>
            </a:r>
            <a:endParaRPr lang="zh-TW" altLang="en-US" sz="6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85720" y="2214554"/>
            <a:ext cx="8143932" cy="857256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</a:rPr>
              <a:t>2.http://www.knowlegde.ipc.gov.taipei/ct.asp?xItem=1001092&amp;CtNode=17410&amp;mp=cb01</a:t>
            </a:r>
            <a:endParaRPr lang="zh-TW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5720" y="1428736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solidFill>
                  <a:schemeClr val="accent1">
                    <a:lumMod val="75000"/>
                  </a:schemeClr>
                </a:solidFill>
              </a:rPr>
              <a:t>1.https://zh.wikipedia.org/wiki/%E6%8E%92%E7%81%A3%E6%97%8F</a:t>
            </a:r>
            <a:endParaRPr lang="zh-TW" alt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7158" y="3000372"/>
            <a:ext cx="80724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solidFill>
                  <a:schemeClr val="bg2">
                    <a:lumMod val="50000"/>
                  </a:schemeClr>
                </a:solidFill>
              </a:rPr>
              <a:t>3.http://www.knowlegde.ipc.gov.taipei/ct.asp?xItem=660032&amp;CtNode=7352&amp;mp=cb01</a:t>
            </a:r>
            <a:endParaRPr lang="zh-TW" altLang="en-US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00034" y="3857628"/>
            <a:ext cx="78581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/>
              <a:t>4.</a:t>
            </a:r>
            <a:r>
              <a:rPr lang="en-US" sz="2400" dirty="0" smtClean="0"/>
              <a:t>www.dmtip.gov.tw/Aborigines/</a:t>
            </a:r>
            <a:r>
              <a:rPr lang="en-US" sz="2400" dirty="0" err="1" smtClean="0"/>
              <a:t>Article.aspx?CategoryID</a:t>
            </a:r>
            <a:r>
              <a:rPr lang="en-US" sz="2400" dirty="0" smtClean="0"/>
              <a:t>=6&amp;ClassID=23&amp;RaceID</a:t>
            </a:r>
            <a:endParaRPr lang="zh-TW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116</TotalTime>
  <Words>633</Words>
  <Application>Microsoft Office PowerPoint</Application>
  <PresentationFormat>如螢幕大小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壁窗</vt:lpstr>
      <vt:lpstr> 排灣族</vt:lpstr>
      <vt:lpstr>目錄</vt:lpstr>
      <vt:lpstr>人口數及分布地區</vt:lpstr>
      <vt:lpstr>圖騰及傳統服飾</vt:lpstr>
      <vt:lpstr>傳說故事</vt:lpstr>
      <vt:lpstr>祭典</vt:lpstr>
      <vt:lpstr>美食</vt:lpstr>
      <vt:lpstr>資料來源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排灣族</dc:title>
  <dc:creator>USER</dc:creator>
  <cp:lastModifiedBy>USER</cp:lastModifiedBy>
  <cp:revision>15</cp:revision>
  <dcterms:created xsi:type="dcterms:W3CDTF">2016-12-12T00:55:40Z</dcterms:created>
  <dcterms:modified xsi:type="dcterms:W3CDTF">2017-01-16T01:03:01Z</dcterms:modified>
</cp:coreProperties>
</file>