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6" r:id="rId3"/>
    <p:sldId id="257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15" autoAdjust="0"/>
    <p:restoredTop sz="94660"/>
  </p:normalViewPr>
  <p:slideViewPr>
    <p:cSldViewPr>
      <p:cViewPr varScale="1">
        <p:scale>
          <a:sx n="85" d="100"/>
          <a:sy n="85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ABEA91-FF76-42D5-9206-194E92C38602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F4CC82-643E-4CA1-AF7A-175D3352EF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zh.wikipedia.org/wiki/%E8%87%BA%E7%81%A3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9%81%94%E6%82%9F%E6%97%8F" TargetMode="External"/><Relationship Id="rId2" Type="http://schemas.openxmlformats.org/officeDocument/2006/relationships/hyperlink" Target="https://zh.wikipedia.org/wiki/%E8%98%AD%E5%B6%BC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zh-TW" altLang="en-US" sz="9600" b="0" dirty="0" smtClean="0"/>
              <a:t>達悟族</a:t>
            </a:r>
            <a:br>
              <a:rPr lang="zh-TW" altLang="en-US" sz="9600" b="0" dirty="0" smtClean="0"/>
            </a:br>
            <a:endParaRPr lang="zh-TW" altLang="en-US" sz="9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9144000" cy="3143272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第三組</a:t>
            </a:r>
            <a:endParaRPr lang="en-US" altLang="zh-TW" sz="6000" dirty="0" smtClean="0"/>
          </a:p>
          <a:p>
            <a:pPr algn="ctr"/>
            <a:r>
              <a:rPr lang="zh-TW" altLang="en-US" sz="6000" dirty="0" smtClean="0"/>
              <a:t>陳昱均、謝昀翰、邱義淳</a:t>
            </a:r>
            <a:endParaRPr lang="en-US" altLang="zh-TW" sz="6000" dirty="0" smtClean="0"/>
          </a:p>
          <a:p>
            <a:pPr algn="ctr"/>
            <a:endParaRPr lang="zh-TW" altLang="en-US" sz="6000" dirty="0"/>
          </a:p>
        </p:txBody>
      </p:sp>
      <p:sp>
        <p:nvSpPr>
          <p:cNvPr id="1026" name="AutoShape 2" descr="「飛魚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27" name="Picture 3" descr="C:\Users\User\Desktop\99b9a826-1a3f-4ed9-ab4c-935ef46e5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14290"/>
            <a:ext cx="2643206" cy="30265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1571636"/>
          </a:xfrm>
        </p:spPr>
        <p:txBody>
          <a:bodyPr>
            <a:normAutofit/>
          </a:bodyPr>
          <a:lstStyle/>
          <a:p>
            <a:pPr algn="ctr"/>
            <a:r>
              <a:rPr lang="zh-TW" altLang="en-US" sz="9600" dirty="0" smtClean="0"/>
              <a:t>目錄</a:t>
            </a:r>
            <a:endParaRPr lang="zh-TW" altLang="en-US" sz="9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8596" y="1643050"/>
            <a:ext cx="7854696" cy="5072098"/>
          </a:xfrm>
        </p:spPr>
        <p:txBody>
          <a:bodyPr>
            <a:noAutofit/>
          </a:bodyPr>
          <a:lstStyle/>
          <a:p>
            <a:pPr algn="l"/>
            <a:r>
              <a:rPr lang="zh-TW" altLang="en-US" sz="4800" dirty="0" smtClean="0">
                <a:solidFill>
                  <a:srgbClr val="FF0000"/>
                </a:solidFill>
              </a:rPr>
              <a:t>一、人口數及分布地區</a:t>
            </a:r>
            <a:endParaRPr lang="en-US" altLang="zh-TW" sz="4800" dirty="0" smtClean="0">
              <a:solidFill>
                <a:srgbClr val="FF0000"/>
              </a:solidFill>
            </a:endParaRPr>
          </a:p>
          <a:p>
            <a:pPr algn="l"/>
            <a:r>
              <a:rPr lang="zh-TW" altLang="en-US" sz="4800" dirty="0" smtClean="0">
                <a:solidFill>
                  <a:srgbClr val="FFC000"/>
                </a:solidFill>
              </a:rPr>
              <a:t>二、傳統服飾</a:t>
            </a:r>
            <a:endParaRPr lang="en-US" altLang="zh-TW" sz="4800" dirty="0" smtClean="0">
              <a:solidFill>
                <a:srgbClr val="FFC000"/>
              </a:solidFill>
            </a:endParaRPr>
          </a:p>
          <a:p>
            <a:pPr algn="l"/>
            <a:r>
              <a:rPr lang="zh-TW" altLang="en-US" sz="4800" dirty="0" smtClean="0">
                <a:solidFill>
                  <a:srgbClr val="FFFF00"/>
                </a:solidFill>
              </a:rPr>
              <a:t>三、傳統故事</a:t>
            </a:r>
            <a:endParaRPr lang="en-US" altLang="zh-TW" sz="4800" dirty="0" smtClean="0">
              <a:solidFill>
                <a:srgbClr val="FFFF00"/>
              </a:solidFill>
            </a:endParaRPr>
          </a:p>
          <a:p>
            <a:pPr algn="l"/>
            <a:r>
              <a:rPr lang="zh-TW" altLang="en-US" sz="4800" dirty="0" smtClean="0">
                <a:solidFill>
                  <a:srgbClr val="92D050"/>
                </a:solidFill>
              </a:rPr>
              <a:t>四、祭典</a:t>
            </a:r>
            <a:endParaRPr lang="en-US" altLang="zh-TW" sz="4800" dirty="0" smtClean="0">
              <a:solidFill>
                <a:srgbClr val="92D050"/>
              </a:solidFill>
            </a:endParaRPr>
          </a:p>
          <a:p>
            <a:pPr algn="l"/>
            <a:r>
              <a:rPr lang="zh-TW" altLang="en-US" sz="4800" dirty="0" smtClean="0">
                <a:solidFill>
                  <a:srgbClr val="7030A0"/>
                </a:solidFill>
              </a:rPr>
              <a:t>五</a:t>
            </a:r>
            <a:r>
              <a:rPr lang="zh-TW" altLang="en-US" sz="4800" dirty="0" smtClean="0">
                <a:solidFill>
                  <a:srgbClr val="7030A0"/>
                </a:solidFill>
              </a:rPr>
              <a:t>、</a:t>
            </a:r>
            <a:r>
              <a:rPr lang="zh-TW" altLang="en-US" sz="4800" dirty="0" smtClean="0">
                <a:solidFill>
                  <a:srgbClr val="7030A0"/>
                </a:solidFill>
              </a:rPr>
              <a:t>達悟族圖騰意義</a:t>
            </a:r>
            <a:endParaRPr lang="en-US" altLang="zh-TW" sz="4800" dirty="0" smtClean="0">
              <a:solidFill>
                <a:srgbClr val="7030A0"/>
              </a:solidFill>
            </a:endParaRPr>
          </a:p>
          <a:p>
            <a:pPr algn="l"/>
            <a:r>
              <a:rPr lang="zh-TW" altLang="en-US" sz="4800" dirty="0" smtClean="0">
                <a:solidFill>
                  <a:schemeClr val="bg1"/>
                </a:solidFill>
              </a:rPr>
              <a:t>六、資料來源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844" y="357166"/>
            <a:ext cx="4572032" cy="2071702"/>
          </a:xfrm>
        </p:spPr>
        <p:txBody>
          <a:bodyPr vert="horz" anchor="t">
            <a:normAutofit/>
          </a:bodyPr>
          <a:lstStyle/>
          <a:p>
            <a:pPr algn="l"/>
            <a:r>
              <a:rPr lang="zh-TW" altLang="en-US" dirty="0" smtClean="0"/>
              <a:t>人口數：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b="0" dirty="0" smtClean="0"/>
              <a:t>約</a:t>
            </a:r>
            <a:r>
              <a:rPr lang="en-US" altLang="zh-TW" b="0" dirty="0" smtClean="0"/>
              <a:t>4,528</a:t>
            </a:r>
            <a:r>
              <a:rPr lang="zh-TW" altLang="en-US" b="0" dirty="0" smtClean="0"/>
              <a:t>人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4429124" cy="1857388"/>
          </a:xfrm>
        </p:spPr>
        <p:txBody>
          <a:bodyPr>
            <a:normAutofit fontScale="92500"/>
          </a:bodyPr>
          <a:lstStyle/>
          <a:p>
            <a:pPr algn="l"/>
            <a:r>
              <a:rPr lang="zh-TW" alt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分布地區：</a:t>
            </a:r>
            <a:endParaRPr lang="en-US" altLang="zh-TW" sz="44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l"/>
            <a:r>
              <a:rPr lang="zh-TW" altLang="en-US" sz="4400" dirty="0" smtClean="0">
                <a:hlinkClick r:id="rId2" tooltip="臺灣"/>
              </a:rPr>
              <a:t>台灣</a:t>
            </a:r>
            <a:r>
              <a:rPr lang="zh-TW" altLang="en-US" sz="4400" dirty="0" smtClean="0"/>
              <a:t>台東縣蘭嶼鄉</a:t>
            </a:r>
            <a:endParaRPr lang="zh-TW" alt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C:\Users\User\Desktop\aboriginal_map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928670"/>
            <a:ext cx="3857652" cy="55311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5895988" cy="1143008"/>
          </a:xfrm>
        </p:spPr>
        <p:txBody>
          <a:bodyPr anchor="t"/>
          <a:lstStyle/>
          <a:p>
            <a:pPr algn="l"/>
            <a:r>
              <a:rPr lang="zh-TW" altLang="en-US" sz="6000" dirty="0" smtClean="0">
                <a:solidFill>
                  <a:srgbClr val="FFC000"/>
                </a:solidFill>
              </a:rPr>
              <a:t>傳統服飾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928670"/>
            <a:ext cx="7854696" cy="5929330"/>
          </a:xfrm>
        </p:spPr>
        <p:txBody>
          <a:bodyPr>
            <a:normAutofit fontScale="92500"/>
          </a:bodyPr>
          <a:lstStyle/>
          <a:p>
            <a:pPr algn="l"/>
            <a:r>
              <a:rPr lang="zh-TW" altLang="en-US" sz="2800" smtClean="0"/>
              <a:t>達</a:t>
            </a:r>
            <a:r>
              <a:rPr lang="zh-TW" altLang="en-US" sz="2800" dirty="0" smtClean="0"/>
              <a:t>悟族 ： </a:t>
            </a:r>
            <a:r>
              <a:rPr lang="zh-TW" altLang="en-US" sz="2800" dirty="0" smtClean="0">
                <a:solidFill>
                  <a:srgbClr val="FFC000"/>
                </a:solidFill>
              </a:rPr>
              <a:t>傳統服飾</a:t>
            </a:r>
            <a:endParaRPr lang="en-US" altLang="zh-TW" sz="2800" dirty="0" smtClean="0">
              <a:solidFill>
                <a:srgbClr val="FFC000"/>
              </a:solidFill>
            </a:endParaRPr>
          </a:p>
          <a:p>
            <a:pPr algn="l"/>
            <a:r>
              <a:rPr lang="zh-TW" altLang="en-US" sz="2800" dirty="0" smtClean="0">
                <a:solidFill>
                  <a:srgbClr val="FFC000"/>
                </a:solidFill>
              </a:rPr>
              <a:t>男生：</a:t>
            </a:r>
            <a:endParaRPr lang="en-US" altLang="zh-TW" sz="2800" dirty="0" smtClean="0">
              <a:solidFill>
                <a:srgbClr val="FFC000"/>
              </a:solidFill>
            </a:endParaRPr>
          </a:p>
          <a:p>
            <a:pPr algn="l"/>
            <a:r>
              <a:rPr lang="en-US" altLang="zh-TW" sz="2800" dirty="0" smtClean="0"/>
              <a:t>1.</a:t>
            </a:r>
            <a:r>
              <a:rPr lang="zh-TW" altLang="en-US" sz="2800" dirty="0" smtClean="0"/>
              <a:t>達悟族男子的短背心</a:t>
            </a:r>
            <a:endParaRPr lang="en-US" altLang="zh-TW" sz="2800" dirty="0" smtClean="0"/>
          </a:p>
          <a:p>
            <a:pPr algn="l"/>
            <a:r>
              <a:rPr lang="en-US" altLang="zh-TW" sz="2800" dirty="0" smtClean="0">
                <a:solidFill>
                  <a:srgbClr val="FFC000"/>
                </a:solidFill>
              </a:rPr>
              <a:t>2.</a:t>
            </a:r>
            <a:r>
              <a:rPr lang="zh-TW" altLang="en-US" sz="2800" dirty="0" smtClean="0"/>
              <a:t>達悟族男子丁字褲</a:t>
            </a:r>
            <a:endParaRPr lang="en-US" altLang="zh-TW" sz="2800" dirty="0" smtClean="0"/>
          </a:p>
          <a:p>
            <a:pPr algn="l"/>
            <a:r>
              <a:rPr lang="en-US" altLang="zh-TW" sz="2800" dirty="0" smtClean="0">
                <a:solidFill>
                  <a:srgbClr val="FFC000"/>
                </a:solidFill>
              </a:rPr>
              <a:t>3.</a:t>
            </a:r>
            <a:r>
              <a:rPr lang="zh-TW" altLang="en-US" sz="2800" dirty="0" smtClean="0"/>
              <a:t>達悟族男子魚皮盔甲</a:t>
            </a:r>
            <a:endParaRPr lang="en-US" altLang="zh-TW" sz="2800" dirty="0" smtClean="0"/>
          </a:p>
          <a:p>
            <a:pPr algn="l"/>
            <a:r>
              <a:rPr lang="zh-TW" altLang="en-US" sz="2800" dirty="0" smtClean="0">
                <a:solidFill>
                  <a:srgbClr val="FFC000"/>
                </a:solidFill>
              </a:rPr>
              <a:t>女生：</a:t>
            </a:r>
            <a:endParaRPr lang="en-US" altLang="zh-TW" sz="2800" dirty="0" smtClean="0">
              <a:solidFill>
                <a:srgbClr val="FFC000"/>
              </a:solidFill>
            </a:endParaRPr>
          </a:p>
          <a:p>
            <a:pPr algn="l"/>
            <a:r>
              <a:rPr lang="zh-TW" altLang="en-US" sz="2800" dirty="0" smtClean="0"/>
              <a:t>上衣以一塊由左向右斜的衣布，從肩膀垂掛而下的齊腰無袖短衣，將胸部遮住。是用縱向的黑色或藍色條紋，以及白色條紋相間的四片布幅，並排縫合而成。</a:t>
            </a:r>
            <a:br>
              <a:rPr lang="zh-TW" altLang="en-US" sz="2800" dirty="0" smtClean="0"/>
            </a:br>
            <a:r>
              <a:rPr lang="zh-TW" altLang="en-US" sz="2800" dirty="0" smtClean="0"/>
              <a:t>下身穿著短圍裙，是用一片至三片的布幅並排縫製成，圍裙的色彩同樣是採用白色底，以黑或藍相間，穿著圍裙會在腰腹之間繫有一條水藤、麻繩、長片腰帶，可以將裙緣反摺進腰帶裡，以免圍裙滑落。</a:t>
            </a:r>
            <a:endParaRPr lang="en-US" altLang="zh-TW" sz="2800" dirty="0" smtClean="0">
              <a:solidFill>
                <a:srgbClr val="FFC000"/>
              </a:solidFill>
            </a:endParaRPr>
          </a:p>
        </p:txBody>
      </p:sp>
      <p:sp>
        <p:nvSpPr>
          <p:cNvPr id="6146" name="AutoShape 2" descr="「星星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6149" name="Picture 5" descr="「達悟族  圖騰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928670"/>
            <a:ext cx="1285884" cy="1285884"/>
          </a:xfrm>
          <a:prstGeom prst="rect">
            <a:avLst/>
          </a:prstGeom>
          <a:noFill/>
        </p:spPr>
      </p:pic>
      <p:pic>
        <p:nvPicPr>
          <p:cNvPr id="6150" name="Picture 6" descr="C:\Users\User\Desktop\15_1-2-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214422"/>
            <a:ext cx="1857388" cy="25564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6929486" cy="1185858"/>
          </a:xfrm>
        </p:spPr>
        <p:txBody>
          <a:bodyPr/>
          <a:lstStyle/>
          <a:p>
            <a:pPr algn="l"/>
            <a:r>
              <a:rPr lang="zh-TW" altLang="en-US" sz="6000" dirty="0" smtClean="0">
                <a:solidFill>
                  <a:srgbClr val="FFFF00"/>
                </a:solidFill>
              </a:rPr>
              <a:t>傳統故事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2910" y="2357430"/>
            <a:ext cx="7854696" cy="450057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zh-TW" altLang="en-US" sz="2300" b="1" dirty="0" smtClean="0"/>
              <a:t>日月的傳說</a:t>
            </a:r>
          </a:p>
          <a:p>
            <a:pPr algn="l"/>
            <a:r>
              <a:rPr lang="zh-TW" altLang="en-US" sz="2300" dirty="0" smtClean="0"/>
              <a:t>在達悟族的神話裡，原本，世界的天空由兩個太陽主宰，只要將食物曝曬在陽光下就會熟。但有一天，一對夫婦背著孩子在烈日下工作，回家時發現孩子因此被曬死了。孩子的母親悲憤地指著天空道：「奪走我女兒的太陽，我詛咒祢像翻過來的石頭一樣。」於是其中一個太陽的光芒就減弱了，成為月亮，天空因此只剩下一顆太陽。這則神話隱涵著生命的存續需要仰賴自然的供給，一旦災難（兩顆烈日）發生，生命的存續（孩子）就會遭受威脅。</a:t>
            </a:r>
          </a:p>
          <a:p>
            <a:pPr algn="ctr"/>
            <a:r>
              <a:rPr lang="zh-TW" altLang="en-US" sz="2300" b="1" dirty="0" smtClean="0"/>
              <a:t>飛魚的傳說</a:t>
            </a:r>
          </a:p>
          <a:p>
            <a:pPr algn="l"/>
            <a:r>
              <a:rPr lang="zh-TW" altLang="en-US" sz="2300" dirty="0" smtClean="0"/>
              <a:t>石人昌盛後，卻罹患皮膚病，於是天神託夢給老祖父，要他到青青草原的海岸接受指示。一隻黑翅飛魚在那裡等著老祖父和跟來的孫子，牠指引祖父舉行儀式，捕食飛魚。祖父遵從飛魚的指示在「</a:t>
            </a:r>
            <a:r>
              <a:rPr lang="en-US" altLang="zh-TW" sz="2300" dirty="0" err="1" smtClean="0"/>
              <a:t>Ji</a:t>
            </a:r>
            <a:r>
              <a:rPr lang="en-US" altLang="zh-TW" sz="2300" dirty="0" smtClean="0"/>
              <a:t> </a:t>
            </a:r>
            <a:r>
              <a:rPr lang="en-US" altLang="zh-TW" sz="2300" dirty="0" err="1" smtClean="0"/>
              <a:t>Maramay</a:t>
            </a:r>
            <a:r>
              <a:rPr lang="zh-TW" altLang="en-US" sz="2300" dirty="0" smtClean="0"/>
              <a:t>」舉行招魚祭，從此在吃過飛魚後便不再有皮膚病。石人一族也因此歌唱：「我們在</a:t>
            </a:r>
            <a:r>
              <a:rPr lang="en-US" altLang="zh-TW" sz="2300" dirty="0" err="1" smtClean="0"/>
              <a:t>Ji</a:t>
            </a:r>
            <a:r>
              <a:rPr lang="en-US" altLang="zh-TW" sz="2300" dirty="0" smtClean="0"/>
              <a:t> </a:t>
            </a:r>
            <a:r>
              <a:rPr lang="en-US" altLang="zh-TW" sz="2300" dirty="0" err="1" smtClean="0"/>
              <a:t>Minanoit</a:t>
            </a:r>
            <a:r>
              <a:rPr lang="zh-TW" altLang="en-US" sz="2300" dirty="0" smtClean="0"/>
              <a:t>和</a:t>
            </a:r>
            <a:r>
              <a:rPr lang="en-US" altLang="zh-TW" sz="2300" dirty="0" err="1" smtClean="0"/>
              <a:t>Ji</a:t>
            </a:r>
            <a:r>
              <a:rPr lang="en-US" altLang="zh-TW" sz="2300" dirty="0" smtClean="0"/>
              <a:t> </a:t>
            </a:r>
            <a:r>
              <a:rPr lang="en-US" altLang="zh-TW" sz="2300" dirty="0" err="1" smtClean="0"/>
              <a:t>Calcawalanan</a:t>
            </a:r>
            <a:r>
              <a:rPr lang="zh-TW" altLang="en-US" sz="2300" dirty="0" smtClean="0"/>
              <a:t>造船，讓船在海上試航，學會捕魚，捕捉天神的禮物。」神話與傳統祭儀因這個故事而找到聯結點，每年舉行的招魚祭無異代表著人與天神的修好，飛魚則是天神的使者，在付出生命後終能透過儀式重返天國。石人一族也能有充足的糧食，繁衍生生不息。</a:t>
            </a:r>
          </a:p>
          <a:p>
            <a:pPr algn="l"/>
            <a:endParaRPr lang="zh-TW" alt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851648" cy="1357322"/>
          </a:xfrm>
        </p:spPr>
        <p:txBody>
          <a:bodyPr>
            <a:normAutofit/>
          </a:bodyPr>
          <a:lstStyle/>
          <a:p>
            <a:pPr algn="l"/>
            <a:r>
              <a:rPr lang="zh-TW" altLang="en-US" sz="6000" dirty="0" smtClean="0">
                <a:solidFill>
                  <a:srgbClr val="92D050"/>
                </a:solidFill>
              </a:rPr>
              <a:t>祭典</a:t>
            </a:r>
            <a:r>
              <a:rPr lang="zh-TW" altLang="en-US" dirty="0" smtClean="0"/>
              <a:t> 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2500306"/>
            <a:ext cx="7854696" cy="3929090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sz="3200" dirty="0" smtClean="0"/>
              <a:t>飛魚季</a:t>
            </a:r>
            <a:endParaRPr lang="en-US" altLang="zh-TW" sz="3200" dirty="0" smtClean="0"/>
          </a:p>
          <a:p>
            <a:pPr algn="l"/>
            <a:r>
              <a:rPr lang="zh-TW" altLang="en-US" sz="3200" b="1" dirty="0" smtClean="0"/>
              <a:t>飛魚季</a:t>
            </a:r>
            <a:r>
              <a:rPr lang="zh-TW" altLang="en-US" sz="3200" dirty="0" smtClean="0"/>
              <a:t> </a:t>
            </a:r>
            <a:r>
              <a:rPr lang="zh-TW" altLang="en-US" sz="3200" b="1" dirty="0" smtClean="0"/>
              <a:t>是台灣</a:t>
            </a:r>
            <a:r>
              <a:rPr lang="zh-TW" altLang="en-US" sz="3200" b="1" dirty="0" smtClean="0">
                <a:hlinkClick r:id="rId2" tooltip="蘭嶼"/>
              </a:rPr>
              <a:t>蘭嶼</a:t>
            </a:r>
            <a:r>
              <a:rPr lang="zh-TW" altLang="en-US" sz="3200" b="1" dirty="0" smtClean="0"/>
              <a:t>原住民</a:t>
            </a:r>
            <a:r>
              <a:rPr lang="zh-TW" altLang="en-US" sz="3200" b="1" dirty="0" smtClean="0">
                <a:hlinkClick r:id="rId3" tooltip="達悟族"/>
              </a:rPr>
              <a:t>達悟族</a:t>
            </a:r>
            <a:r>
              <a:rPr lang="zh-TW" altLang="en-US" sz="3200" b="1" dirty="0" smtClean="0"/>
              <a:t>有關於飛魚各種慶典儀式的統稱。招魚祭源自於達悟族的神話傳說，並且構成了當今達悟族人遵守的社會禮俗規範。傳統上，族人在祭典中，無論言語、行事都會特別慎重。除了傳承達悟族人的文化之外，招魚祭本身也蘊涵了對自然環境的尊崇，以及永續生態的概念。</a:t>
            </a:r>
            <a:endParaRPr lang="zh-TW" alt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851648" cy="1428760"/>
          </a:xfrm>
        </p:spPr>
        <p:txBody>
          <a:bodyPr/>
          <a:lstStyle/>
          <a:p>
            <a:pPr algn="ctr"/>
            <a:r>
              <a:rPr lang="zh-TW" altLang="en-US" dirty="0" smtClean="0"/>
              <a:t>達悟族圖騰意義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2910" y="3929066"/>
            <a:ext cx="7854696" cy="275273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zh-TW" altLang="en-US" dirty="0" smtClean="0"/>
              <a:t>「人像紋」：據說雅美族人為了紀念曾經教導他們種植、造船、及捕</a:t>
            </a:r>
            <a:br>
              <a:rPr lang="zh-TW" altLang="en-US" dirty="0" smtClean="0"/>
            </a:br>
            <a:r>
              <a:rPr lang="zh-TW" altLang="en-US" dirty="0" smtClean="0"/>
              <a:t>魚的一名勇士，而在各式器物上裝飾這種紋飾。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「波浪紋」：由於生活環境周遭都是大海，族人模仿海浪的形狀加以</a:t>
            </a:r>
            <a:br>
              <a:rPr lang="zh-TW" altLang="en-US" dirty="0" smtClean="0"/>
            </a:br>
            <a:r>
              <a:rPr lang="zh-TW" altLang="en-US" dirty="0" smtClean="0"/>
              <a:t>簡化而來，呈連續</a:t>
            </a:r>
            <a:r>
              <a:rPr lang="en-US" altLang="zh-TW" dirty="0" smtClean="0"/>
              <a:t>V</a:t>
            </a:r>
            <a:r>
              <a:rPr lang="zh-TW" altLang="en-US" dirty="0" smtClean="0"/>
              <a:t>字型。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「渦卷紋」：是一種植物的生長芽葉，族人以具體形象畫，也成為拼</a:t>
            </a:r>
            <a:br>
              <a:rPr lang="zh-TW" altLang="en-US" dirty="0" smtClean="0"/>
            </a:br>
            <a:r>
              <a:rPr lang="zh-TW" altLang="en-US" dirty="0" smtClean="0"/>
              <a:t>板舟上的重要紋飾。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「太陽紋」：是刻在船隻上的放射狀紋樣同心圓，又稱為</a:t>
            </a:r>
            <a:r>
              <a:rPr lang="en-US" altLang="zh-TW" dirty="0" smtClean="0"/>
              <a:t>〝</a:t>
            </a:r>
            <a:r>
              <a:rPr lang="zh-TW" altLang="en-US" dirty="0" smtClean="0"/>
              <a:t>船眼</a:t>
            </a:r>
            <a:r>
              <a:rPr lang="en-US" altLang="zh-TW" dirty="0" smtClean="0"/>
              <a:t>〞</a:t>
            </a:r>
            <a:r>
              <a:rPr lang="zh-TW" altLang="en-US" dirty="0" smtClean="0"/>
              <a:t>，</a:t>
            </a:r>
            <a:br>
              <a:rPr lang="zh-TW" altLang="en-US" dirty="0" smtClean="0"/>
            </a:br>
            <a:r>
              <a:rPr lang="zh-TW" altLang="en-US" dirty="0" smtClean="0"/>
              <a:t>可以保佑出海平安，也指引船隻到魚群多的海域。太陽紋刻在船首就</a:t>
            </a:r>
            <a:br>
              <a:rPr lang="zh-TW" altLang="en-US" dirty="0" smtClean="0"/>
            </a:br>
            <a:r>
              <a:rPr lang="zh-TW" altLang="en-US" dirty="0" smtClean="0"/>
              <a:t>跟人的眼睛一樣，它是祖傳下來的紋飾，象徵神聖的語言，也代表著</a:t>
            </a:r>
            <a:br>
              <a:rPr lang="zh-TW" altLang="en-US" dirty="0" smtClean="0"/>
            </a:br>
            <a:r>
              <a:rPr lang="zh-TW" altLang="en-US" dirty="0" smtClean="0"/>
              <a:t>吉祥意涵。</a:t>
            </a:r>
            <a:endParaRPr lang="zh-TW" altLang="en-US" dirty="0"/>
          </a:p>
        </p:txBody>
      </p:sp>
      <p:pic>
        <p:nvPicPr>
          <p:cNvPr id="1026" name="Picture 2" descr="C:\Users\User\Desktop\未命名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2143108" cy="175736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720" y="0"/>
            <a:ext cx="7851648" cy="1071546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</a:rPr>
              <a:t>資料來源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2857496"/>
            <a:ext cx="7102244" cy="1143008"/>
          </a:xfrm>
        </p:spPr>
        <p:txBody>
          <a:bodyPr>
            <a:normAutofit lnSpcReduction="10000"/>
          </a:bodyPr>
          <a:lstStyle/>
          <a:p>
            <a:r>
              <a:rPr lang="en-US" altLang="zh-TW" sz="3600" dirty="0" smtClean="0"/>
              <a:t>2.http://</a:t>
            </a:r>
            <a:r>
              <a:rPr lang="en-US" altLang="zh-TW" sz="3600" dirty="0" err="1" smtClean="0"/>
              <a:t>ticeda.moc.gov.tw</a:t>
            </a:r>
            <a:r>
              <a:rPr lang="en-US" altLang="zh-TW" sz="3600" dirty="0" smtClean="0"/>
              <a:t>/</a:t>
            </a:r>
            <a:r>
              <a:rPr lang="en-US" altLang="zh-TW" sz="3600" dirty="0" err="1" smtClean="0"/>
              <a:t>shenhua</a:t>
            </a:r>
            <a:r>
              <a:rPr lang="en-US" altLang="zh-TW" sz="3600" dirty="0" smtClean="0"/>
              <a:t>/004dwu/004fushi.html</a:t>
            </a:r>
            <a:endParaRPr lang="zh-TW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1071538" y="3857628"/>
            <a:ext cx="6286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/>
              <a:t>3.https://zh.wikipedia.org/wiki/%E9%81%94%E6%82%9F%E6%97%8F#.E6.97.A5.E6.9C.88.E7.9A.84.E5.82.B3.E8.AA.AA</a:t>
            </a:r>
            <a:endParaRPr lang="zh-TW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642910" y="1000108"/>
            <a:ext cx="66437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/>
              <a:t>1.https://</a:t>
            </a:r>
            <a:r>
              <a:rPr lang="en-US" altLang="zh-TW" sz="3600" dirty="0" err="1" smtClean="0"/>
              <a:t>zh.wikipedia.org</a:t>
            </a:r>
            <a:r>
              <a:rPr lang="en-US" altLang="zh-TW" sz="3600" dirty="0" smtClean="0"/>
              <a:t>/wiki/%E9%81%94%E6%82%9F%E6%97%8F</a:t>
            </a:r>
            <a:endParaRPr lang="zh-TW" altLang="en-US" sz="3600" dirty="0"/>
          </a:p>
        </p:txBody>
      </p:sp>
      <p:sp>
        <p:nvSpPr>
          <p:cNvPr id="6" name="矩形 5"/>
          <p:cNvSpPr/>
          <p:nvPr/>
        </p:nvSpPr>
        <p:spPr>
          <a:xfrm>
            <a:off x="1357290" y="6211669"/>
            <a:ext cx="5214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4.http://pu3228chin-ski.blogspot.tw/2009/04/blog-post.html</a:t>
            </a:r>
            <a:endParaRPr lang="zh-TW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510</Words>
  <Application>Microsoft Office PowerPoint</Application>
  <PresentationFormat>如螢幕大小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流線</vt:lpstr>
      <vt:lpstr>達悟族 </vt:lpstr>
      <vt:lpstr>目錄</vt:lpstr>
      <vt:lpstr>人口數： 約4,528人</vt:lpstr>
      <vt:lpstr>傳統服飾</vt:lpstr>
      <vt:lpstr>傳統故事</vt:lpstr>
      <vt:lpstr>祭典 </vt:lpstr>
      <vt:lpstr>達悟族圖騰意義</vt:lpstr>
      <vt:lpstr>資料來源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達悟族 </dc:title>
  <dc:creator>USER</dc:creator>
  <cp:lastModifiedBy>USER</cp:lastModifiedBy>
  <cp:revision>12</cp:revision>
  <dcterms:created xsi:type="dcterms:W3CDTF">2016-12-12T00:58:35Z</dcterms:created>
  <dcterms:modified xsi:type="dcterms:W3CDTF">2016-12-26T01:21:56Z</dcterms:modified>
</cp:coreProperties>
</file>