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0000FF"/>
    <a:srgbClr val="FF99FF"/>
    <a:srgbClr val="060909"/>
    <a:srgbClr val="CC3300"/>
    <a:srgbClr val="336600"/>
    <a:srgbClr val="FF0066"/>
    <a:srgbClr val="FD2D03"/>
    <a:srgbClr val="0099FF"/>
    <a:srgbClr val="99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4" autoAdjust="0"/>
    <p:restoredTop sz="94698" autoAdjust="0"/>
  </p:normalViewPr>
  <p:slideViewPr>
    <p:cSldViewPr>
      <p:cViewPr varScale="1">
        <p:scale>
          <a:sx n="85" d="100"/>
          <a:sy n="85" d="100"/>
        </p:scale>
        <p:origin x="-111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8DF8FE-D750-4085-8425-93B37FC550C5}" type="datetimeFigureOut">
              <a:rPr lang="zh-TW" altLang="en-US" smtClean="0"/>
              <a:pPr/>
              <a:t>2016/12/26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C008548-478F-436A-B9DF-DBB3269330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DF8FE-D750-4085-8425-93B37FC550C5}" type="datetimeFigureOut">
              <a:rPr lang="zh-TW" altLang="en-US" smtClean="0"/>
              <a:pPr/>
              <a:t>2016/12/26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008548-478F-436A-B9DF-DBB3269330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DF8FE-D750-4085-8425-93B37FC550C5}" type="datetimeFigureOut">
              <a:rPr lang="zh-TW" altLang="en-US" smtClean="0"/>
              <a:pPr/>
              <a:t>2016/12/26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008548-478F-436A-B9DF-DBB3269330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DF8FE-D750-4085-8425-93B37FC550C5}" type="datetimeFigureOut">
              <a:rPr lang="zh-TW" altLang="en-US" smtClean="0"/>
              <a:pPr/>
              <a:t>2016/12/26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008548-478F-436A-B9DF-DBB32693303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DF8FE-D750-4085-8425-93B37FC550C5}" type="datetimeFigureOut">
              <a:rPr lang="zh-TW" altLang="en-US" smtClean="0"/>
              <a:pPr/>
              <a:t>2016/12/26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008548-478F-436A-B9DF-DBB32693303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DF8FE-D750-4085-8425-93B37FC550C5}" type="datetimeFigureOut">
              <a:rPr lang="zh-TW" altLang="en-US" smtClean="0"/>
              <a:pPr/>
              <a:t>2016/12/26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008548-478F-436A-B9DF-DBB32693303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DF8FE-D750-4085-8425-93B37FC550C5}" type="datetimeFigureOut">
              <a:rPr lang="zh-TW" altLang="en-US" smtClean="0"/>
              <a:pPr/>
              <a:t>2016/12/26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008548-478F-436A-B9DF-DBB3269330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DF8FE-D750-4085-8425-93B37FC550C5}" type="datetimeFigureOut">
              <a:rPr lang="zh-TW" altLang="en-US" smtClean="0"/>
              <a:pPr/>
              <a:t>2016/12/26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008548-478F-436A-B9DF-DBB32693303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DF8FE-D750-4085-8425-93B37FC550C5}" type="datetimeFigureOut">
              <a:rPr lang="zh-TW" altLang="en-US" smtClean="0"/>
              <a:pPr/>
              <a:t>2016/12/26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008548-478F-436A-B9DF-DBB3269330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28DF8FE-D750-4085-8425-93B37FC550C5}" type="datetimeFigureOut">
              <a:rPr lang="zh-TW" altLang="en-US" smtClean="0"/>
              <a:pPr/>
              <a:t>2016/12/26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008548-478F-436A-B9DF-DBB3269330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28DF8FE-D750-4085-8425-93B37FC550C5}" type="datetimeFigureOut">
              <a:rPr lang="zh-TW" altLang="en-US" smtClean="0"/>
              <a:pPr/>
              <a:t>2016/12/26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C008548-478F-436A-B9DF-DBB32693303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28DF8FE-D750-4085-8425-93B37FC550C5}" type="datetimeFigureOut">
              <a:rPr lang="zh-TW" altLang="en-US" smtClean="0"/>
              <a:pPr/>
              <a:t>2016/12/26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C008548-478F-436A-B9DF-DBB3269330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nwanture.com/religion/religion-folk%20dgi-tai%20ya%20zu.htm" TargetMode="External"/><Relationship Id="rId7" Type="http://schemas.openxmlformats.org/officeDocument/2006/relationships/image" Target="../media/image11.png"/><Relationship Id="rId2" Type="http://schemas.openxmlformats.org/officeDocument/2006/relationships/hyperlink" Target="https://zh.wikipedia.org/wiki/%E6%B3%B0%E9%9B%85%E6%97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nowlegde.ipc.gov.taipei/ct.asp?xItem=189090&amp;CtNode=7051&amp;mp=cb01" TargetMode="External"/><Relationship Id="rId5" Type="http://schemas.openxmlformats.org/officeDocument/2006/relationships/hyperlink" Target="http://www.knowlegde.ipc.gov.taipei/ct.asp?xItem=1001095&amp;CtNode=17411&amp;mp=cb01" TargetMode="External"/><Relationship Id="rId4" Type="http://schemas.openxmlformats.org/officeDocument/2006/relationships/hyperlink" Target="http://web.chu.edu.tw/~yshou/work_page/food_rice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85720" y="500042"/>
            <a:ext cx="4467228" cy="1200144"/>
          </a:xfrm>
        </p:spPr>
        <p:txBody>
          <a:bodyPr/>
          <a:lstStyle/>
          <a:p>
            <a:r>
              <a:rPr lang="zh-TW" altLang="en-US" dirty="0" smtClean="0"/>
              <a:t>原住民泰雅族</a:t>
            </a:r>
            <a:endParaRPr lang="zh-TW" altLang="en-US" dirty="0"/>
          </a:p>
        </p:txBody>
      </p:sp>
      <p:sp>
        <p:nvSpPr>
          <p:cNvPr id="27" name="副標題 26"/>
          <p:cNvSpPr>
            <a:spLocks noGrp="1"/>
          </p:cNvSpPr>
          <p:nvPr>
            <p:ph type="subTitle" idx="1"/>
          </p:nvPr>
        </p:nvSpPr>
        <p:spPr>
          <a:xfrm>
            <a:off x="285720" y="4071942"/>
            <a:ext cx="6072230" cy="1752600"/>
          </a:xfrm>
        </p:spPr>
        <p:txBody>
          <a:bodyPr/>
          <a:lstStyle/>
          <a:p>
            <a:r>
              <a:rPr lang="zh-TW" altLang="en-US" dirty="0" smtClean="0"/>
              <a:t>第五組</a:t>
            </a:r>
            <a:r>
              <a:rPr lang="en-US" altLang="zh-TW" dirty="0" smtClean="0"/>
              <a:t>:</a:t>
            </a:r>
            <a:r>
              <a:rPr lang="zh-TW" altLang="en-US" dirty="0" smtClean="0"/>
              <a:t>葉佳鑫、黃傳勝、張子育</a:t>
            </a:r>
            <a:endParaRPr lang="zh-TW" altLang="en-US" dirty="0"/>
          </a:p>
        </p:txBody>
      </p:sp>
      <p:pic>
        <p:nvPicPr>
          <p:cNvPr id="7170" name="Picture 2" descr="「好朋友」的圖片搜尋結果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643050"/>
            <a:ext cx="3857652" cy="2357430"/>
          </a:xfrm>
          <a:prstGeom prst="rect">
            <a:avLst/>
          </a:prstGeom>
          <a:noFill/>
        </p:spPr>
      </p:pic>
      <p:sp>
        <p:nvSpPr>
          <p:cNvPr id="20" name="文字方塊 19"/>
          <p:cNvSpPr txBox="1"/>
          <p:nvPr/>
        </p:nvSpPr>
        <p:spPr>
          <a:xfrm>
            <a:off x="7682236" y="2571744"/>
            <a:ext cx="461665" cy="5715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lang="zh-TW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3200" dirty="0" smtClean="0"/>
              <a:t>一</a:t>
            </a:r>
            <a:r>
              <a:rPr lang="en-US" altLang="zh-TW" sz="3200" dirty="0" smtClean="0"/>
              <a:t>:</a:t>
            </a:r>
            <a:r>
              <a:rPr lang="zh-TW" altLang="en-US" sz="3200" dirty="0" smtClean="0">
                <a:solidFill>
                  <a:srgbClr val="7030A0"/>
                </a:solidFill>
              </a:rPr>
              <a:t>人口數</a:t>
            </a:r>
            <a:r>
              <a:rPr lang="zh-TW" altLang="en-US" sz="3200" dirty="0" smtClean="0"/>
              <a:t>和</a:t>
            </a:r>
            <a:r>
              <a:rPr lang="zh-TW" altLang="en-US" sz="3200" dirty="0" smtClean="0">
                <a:solidFill>
                  <a:srgbClr val="7030A0"/>
                </a:solidFill>
              </a:rPr>
              <a:t>分布地區</a:t>
            </a:r>
            <a:endParaRPr lang="en-US" altLang="zh-TW" sz="32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zh-TW" altLang="en-US" sz="3200" dirty="0" smtClean="0"/>
              <a:t>二</a:t>
            </a:r>
            <a:r>
              <a:rPr lang="en-US" altLang="zh-TW" sz="3200" dirty="0" smtClean="0"/>
              <a:t>:</a:t>
            </a:r>
            <a:r>
              <a:rPr lang="zh-TW" altLang="en-US" sz="3200" dirty="0" smtClean="0">
                <a:solidFill>
                  <a:schemeClr val="bg2">
                    <a:lumMod val="25000"/>
                  </a:schemeClr>
                </a:solidFill>
              </a:rPr>
              <a:t>傳統服飾</a:t>
            </a:r>
            <a:r>
              <a:rPr lang="zh-TW" altLang="en-US" sz="3200" dirty="0" smtClean="0"/>
              <a:t>和</a:t>
            </a:r>
            <a:r>
              <a:rPr lang="zh-TW" altLang="en-US" sz="3200" dirty="0" smtClean="0">
                <a:solidFill>
                  <a:schemeClr val="bg2">
                    <a:lumMod val="25000"/>
                  </a:schemeClr>
                </a:solidFill>
              </a:rPr>
              <a:t>圖騰</a:t>
            </a:r>
            <a:endParaRPr lang="en-US" altLang="zh-TW" sz="3200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zh-TW" altLang="en-US" sz="3200" dirty="0" smtClean="0"/>
              <a:t>三</a:t>
            </a:r>
            <a:r>
              <a:rPr lang="en-US" altLang="zh-TW" sz="3200" dirty="0" smtClean="0"/>
              <a:t>:</a:t>
            </a:r>
            <a:r>
              <a:rPr lang="zh-TW" altLang="en-US" sz="3200" dirty="0" smtClean="0">
                <a:solidFill>
                  <a:srgbClr val="FFC000"/>
                </a:solidFill>
              </a:rPr>
              <a:t>傳說故事</a:t>
            </a:r>
            <a:endParaRPr lang="en-US" altLang="zh-TW" sz="3200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zh-TW" altLang="en-US" sz="3200" dirty="0" smtClean="0"/>
              <a:t>四</a:t>
            </a:r>
            <a:r>
              <a:rPr lang="en-US" altLang="zh-TW" sz="3200" dirty="0" smtClean="0"/>
              <a:t>:</a:t>
            </a:r>
            <a:r>
              <a:rPr lang="zh-TW" altLang="en-US" sz="3200" dirty="0" smtClean="0">
                <a:solidFill>
                  <a:srgbClr val="FF0000"/>
                </a:solidFill>
              </a:rPr>
              <a:t>祭典</a:t>
            </a:r>
            <a:endParaRPr lang="en-US" altLang="zh-TW" sz="32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200" dirty="0" smtClean="0"/>
              <a:t>五</a:t>
            </a:r>
            <a:r>
              <a:rPr lang="en-US" altLang="zh-TW" sz="3200" dirty="0" smtClean="0"/>
              <a:t>:</a:t>
            </a:r>
            <a:r>
              <a:rPr lang="zh-TW" altLang="en-US" sz="3200" dirty="0" smtClean="0">
                <a:solidFill>
                  <a:srgbClr val="0070C0"/>
                </a:solidFill>
              </a:rPr>
              <a:t>傳統美食</a:t>
            </a:r>
            <a:endParaRPr lang="en-US" altLang="zh-TW" sz="32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zh-TW" altLang="en-US" sz="3200" dirty="0" smtClean="0"/>
              <a:t>六</a:t>
            </a:r>
            <a:r>
              <a:rPr lang="en-US" altLang="zh-TW" sz="3200" dirty="0" smtClean="0"/>
              <a:t>:</a:t>
            </a:r>
            <a:r>
              <a:rPr lang="zh-TW" altLang="en-US" sz="3200" dirty="0" smtClean="0">
                <a:solidFill>
                  <a:srgbClr val="D60093"/>
                </a:solidFill>
              </a:rPr>
              <a:t>資料來源</a:t>
            </a:r>
            <a:endParaRPr lang="zh-TW" altLang="en-US" sz="3200" dirty="0">
              <a:solidFill>
                <a:srgbClr val="D60093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00430" y="0"/>
            <a:ext cx="1500198" cy="1143000"/>
          </a:xfrm>
        </p:spPr>
        <p:txBody>
          <a:bodyPr/>
          <a:lstStyle/>
          <a:p>
            <a:r>
              <a:rPr lang="zh-TW" altLang="en-US" smtClean="0"/>
              <a:t>目錄</a:t>
            </a:r>
            <a:endParaRPr lang="zh-TW" alt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2357430"/>
            <a:ext cx="5543560" cy="2857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200" dirty="0" smtClean="0">
                <a:solidFill>
                  <a:srgbClr val="FF0000"/>
                </a:solidFill>
              </a:rPr>
              <a:t>泰雅族</a:t>
            </a:r>
            <a:r>
              <a:rPr lang="zh-TW" altLang="en-US" sz="2800" dirty="0" smtClean="0"/>
              <a:t>人</a:t>
            </a:r>
            <a:r>
              <a:rPr lang="zh-TW" altLang="en-US" dirty="0" smtClean="0"/>
              <a:t>口數約</a:t>
            </a:r>
            <a:r>
              <a:rPr lang="zh-TW" altLang="en-US" sz="2800" dirty="0" smtClean="0">
                <a:solidFill>
                  <a:srgbClr val="FFC000"/>
                </a:solidFill>
              </a:rPr>
              <a:t>八萬八千零五十人</a:t>
            </a:r>
            <a:r>
              <a:rPr lang="zh-TW" altLang="en-US" dirty="0" smtClean="0"/>
              <a:t>，至於分布地區，大多數位於</a:t>
            </a:r>
            <a:r>
              <a:rPr lang="zh-TW" altLang="en-US" dirty="0" smtClean="0">
                <a:solidFill>
                  <a:srgbClr val="D60093"/>
                </a:solidFill>
              </a:rPr>
              <a:t>桃園市桃園區</a:t>
            </a:r>
            <a:r>
              <a:rPr lang="zh-TW" altLang="en-US" dirty="0" smtClean="0"/>
              <a:t>，在此地，</a:t>
            </a:r>
            <a:r>
              <a:rPr lang="zh-TW" altLang="en-US" dirty="0" smtClean="0">
                <a:solidFill>
                  <a:srgbClr val="00B0F0"/>
                </a:solidFill>
              </a:rPr>
              <a:t>仍然保有自己族群的文化。</a:t>
            </a:r>
            <a:r>
              <a:rPr lang="zh-TW" altLang="en-US" smtClean="0"/>
              <a:t>在右方，就是泰雅族的分布地區。</a:t>
            </a:r>
            <a:endParaRPr lang="zh-TW" altLang="en-US" dirty="0">
              <a:solidFill>
                <a:srgbClr val="D60093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4929222" cy="642942"/>
          </a:xfrm>
        </p:spPr>
        <p:txBody>
          <a:bodyPr>
            <a:normAutofit fontScale="90000"/>
          </a:bodyPr>
          <a:lstStyle/>
          <a:p>
            <a:r>
              <a:rPr lang="zh-TW" altLang="en-US" sz="5300" dirty="0" smtClean="0">
                <a:solidFill>
                  <a:srgbClr val="D60093"/>
                </a:solidFill>
              </a:rPr>
              <a:t>人口數</a:t>
            </a:r>
            <a:r>
              <a:rPr lang="zh-TW" altLang="en-US" dirty="0" smtClean="0"/>
              <a:t>和</a:t>
            </a:r>
            <a:r>
              <a:rPr lang="zh-TW" altLang="en-US" sz="5300" dirty="0" smtClean="0">
                <a:solidFill>
                  <a:srgbClr val="D60093"/>
                </a:solidFill>
              </a:rPr>
              <a:t>分布地區</a:t>
            </a:r>
            <a:endParaRPr lang="zh-TW" altLang="en-US" dirty="0">
              <a:solidFill>
                <a:srgbClr val="D60093"/>
              </a:solidFill>
            </a:endParaRPr>
          </a:p>
        </p:txBody>
      </p:sp>
      <p:pic>
        <p:nvPicPr>
          <p:cNvPr id="1026" name="Picture 2" descr="G:\泰雅族群分布圖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2143116"/>
            <a:ext cx="2786050" cy="3929090"/>
          </a:xfrm>
          <a:prstGeom prst="rect">
            <a:avLst/>
          </a:prstGeom>
          <a:noFill/>
        </p:spPr>
      </p:pic>
      <p:sp>
        <p:nvSpPr>
          <p:cNvPr id="6" name="向下箭號 5"/>
          <p:cNvSpPr/>
          <p:nvPr/>
        </p:nvSpPr>
        <p:spPr>
          <a:xfrm>
            <a:off x="7500958" y="2786058"/>
            <a:ext cx="357190" cy="50006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6" grpId="0" animBg="1"/>
      <p:bldP spid="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857752" y="3071810"/>
            <a:ext cx="3286148" cy="35385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2400" dirty="0" smtClean="0">
                <a:solidFill>
                  <a:srgbClr val="00B050"/>
                </a:solidFill>
              </a:rPr>
              <a:t>圖騰</a:t>
            </a:r>
            <a:r>
              <a:rPr lang="zh-TW" altLang="en-US" sz="2400" dirty="0" smtClean="0"/>
              <a:t>是</a:t>
            </a:r>
            <a:r>
              <a:rPr lang="zh-TW" altLang="en-US" sz="2400" b="1" dirty="0" smtClean="0">
                <a:solidFill>
                  <a:srgbClr val="9933FF"/>
                </a:solidFill>
              </a:rPr>
              <a:t>告誡族人們即使你做錯事情</a:t>
            </a:r>
            <a:r>
              <a:rPr lang="zh-TW" altLang="en-US" sz="2400" b="1" dirty="0" smtClean="0"/>
              <a:t>，</a:t>
            </a:r>
            <a:r>
              <a:rPr lang="zh-TW" altLang="en-US" sz="2400" b="1" dirty="0" smtClean="0">
                <a:solidFill>
                  <a:srgbClr val="9933FF"/>
                </a:solidFill>
              </a:rPr>
              <a:t>即使別人不知道</a:t>
            </a:r>
            <a:r>
              <a:rPr lang="zh-TW" altLang="en-US" sz="2400" b="1" dirty="0" smtClean="0"/>
              <a:t>，</a:t>
            </a:r>
            <a:r>
              <a:rPr lang="zh-TW" altLang="en-US" sz="2400" b="1" dirty="0" smtClean="0">
                <a:solidFill>
                  <a:srgbClr val="FF9900"/>
                </a:solidFill>
              </a:rPr>
              <a:t>祖靈</a:t>
            </a:r>
            <a:r>
              <a:rPr lang="zh-TW" altLang="en-US" sz="2400" b="1" dirty="0" smtClean="0"/>
              <a:t>也會知道這些事情，讓人們認為祖靈的眼睛就是</a:t>
            </a:r>
            <a:r>
              <a:rPr lang="zh-TW" altLang="en-US" sz="2400" b="1" dirty="0" smtClean="0">
                <a:solidFill>
                  <a:srgbClr val="C00000"/>
                </a:solidFill>
              </a:rPr>
              <a:t>他們心理的審判長</a:t>
            </a:r>
            <a:r>
              <a:rPr lang="zh-TW" altLang="en-US" sz="2400" b="1" dirty="0" smtClean="0"/>
              <a:t>。</a:t>
            </a:r>
            <a:endParaRPr lang="zh-TW" altLang="en-US" sz="24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5686436" cy="724648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二</a:t>
            </a:r>
            <a:r>
              <a:rPr lang="en-US" altLang="zh-TW" sz="3200" dirty="0" smtClean="0"/>
              <a:t>:</a:t>
            </a:r>
            <a:r>
              <a:rPr lang="zh-TW" altLang="en-US" sz="3200" dirty="0" smtClean="0"/>
              <a:t>傳統服飾和圖騰</a:t>
            </a:r>
            <a:endParaRPr lang="zh-TW" altLang="en-US" sz="3200" dirty="0"/>
          </a:p>
        </p:txBody>
      </p:sp>
      <p:pic>
        <p:nvPicPr>
          <p:cNvPr id="17410" name="Picture 2" descr="屬於方衣系統的盛裝服飾上衣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714488"/>
            <a:ext cx="2857500" cy="1905000"/>
          </a:xfrm>
          <a:prstGeom prst="rect">
            <a:avLst/>
          </a:prstGeom>
          <a:noFill/>
        </p:spPr>
      </p:pic>
      <p:pic>
        <p:nvPicPr>
          <p:cNvPr id="17412" name="Picture 4" descr="「泰雅族圖騰意義」的圖片搜尋結果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1000108"/>
            <a:ext cx="4310049" cy="1847842"/>
          </a:xfrm>
          <a:prstGeom prst="rect">
            <a:avLst/>
          </a:prstGeom>
          <a:noFill/>
        </p:spPr>
      </p:pic>
      <p:sp>
        <p:nvSpPr>
          <p:cNvPr id="6" name="矩形 5"/>
          <p:cNvSpPr/>
          <p:nvPr/>
        </p:nvSpPr>
        <p:spPr>
          <a:xfrm>
            <a:off x="357158" y="4071942"/>
            <a:ext cx="457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dirty="0" smtClean="0"/>
              <a:t>泰雅族</a:t>
            </a:r>
            <a:r>
              <a:rPr lang="zh-TW" altLang="en-US" sz="2000" dirty="0" smtClean="0">
                <a:solidFill>
                  <a:srgbClr val="FF0000"/>
                </a:solidFill>
              </a:rPr>
              <a:t>傳統服飾</a:t>
            </a:r>
            <a:r>
              <a:rPr lang="zh-TW" altLang="en-US" sz="2000" dirty="0" smtClean="0"/>
              <a:t>代表著具有</a:t>
            </a:r>
            <a:r>
              <a:rPr lang="zh-TW" altLang="en-US" sz="2000" dirty="0" smtClean="0">
                <a:solidFill>
                  <a:srgbClr val="00B0F0"/>
                </a:solidFill>
              </a:rPr>
              <a:t>強韌民族生命的意義</a:t>
            </a:r>
            <a:r>
              <a:rPr lang="zh-TW" altLang="en-US" sz="2000" dirty="0" smtClean="0"/>
              <a:t>，服飾的</a:t>
            </a:r>
            <a:r>
              <a:rPr lang="zh-TW" altLang="en-US" sz="2000" dirty="0" smtClean="0">
                <a:solidFill>
                  <a:srgbClr val="7030A0"/>
                </a:solidFill>
              </a:rPr>
              <a:t>形</a:t>
            </a:r>
            <a:r>
              <a:rPr lang="zh-TW" altLang="en-US" sz="2000" dirty="0" smtClean="0"/>
              <a:t>、</a:t>
            </a:r>
            <a:r>
              <a:rPr lang="zh-TW" altLang="en-US" sz="2000" dirty="0" smtClean="0">
                <a:solidFill>
                  <a:srgbClr val="FD2D03"/>
                </a:solidFill>
              </a:rPr>
              <a:t>色</a:t>
            </a:r>
            <a:r>
              <a:rPr lang="zh-TW" altLang="en-US" sz="2000" dirty="0" smtClean="0"/>
              <a:t>、</a:t>
            </a:r>
            <a:r>
              <a:rPr lang="zh-TW" altLang="en-US" sz="2000" dirty="0" smtClean="0">
                <a:solidFill>
                  <a:srgbClr val="FFC000"/>
                </a:solidFill>
              </a:rPr>
              <a:t>紋</a:t>
            </a:r>
            <a:r>
              <a:rPr lang="zh-TW" altLang="en-US" sz="2000" dirty="0" smtClean="0"/>
              <a:t>、</a:t>
            </a:r>
            <a:r>
              <a:rPr lang="zh-TW" altLang="en-US" sz="2000" dirty="0" smtClean="0">
                <a:solidFill>
                  <a:srgbClr val="00B050"/>
                </a:solidFill>
              </a:rPr>
              <a:t>質</a:t>
            </a:r>
            <a:r>
              <a:rPr lang="zh-TW" altLang="en-US" sz="2000" dirty="0" smtClean="0"/>
              <a:t>上，展現出泰雅族獨特的</a:t>
            </a:r>
            <a:r>
              <a:rPr lang="zh-TW" altLang="en-US" sz="2000" dirty="0" smtClean="0">
                <a:solidFill>
                  <a:srgbClr val="0000FF"/>
                </a:solidFill>
              </a:rPr>
              <a:t>民族特殊風格。</a:t>
            </a:r>
            <a:endParaRPr lang="zh-TW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4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9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2143116"/>
            <a:ext cx="8215370" cy="44291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dirty="0" smtClean="0"/>
              <a:t>泰雅族有一個令人耳熟的故事，「</a:t>
            </a:r>
            <a:r>
              <a:rPr lang="zh-TW" altLang="en-US" dirty="0" smtClean="0">
                <a:solidFill>
                  <a:srgbClr val="FF0000"/>
                </a:solidFill>
              </a:rPr>
              <a:t>射日傳說</a:t>
            </a:r>
            <a:r>
              <a:rPr lang="zh-TW" altLang="en-US" dirty="0" smtClean="0"/>
              <a:t>」，這個故事是說</a:t>
            </a:r>
            <a:r>
              <a:rPr lang="en-US" altLang="zh-TW" sz="3200" dirty="0" smtClean="0"/>
              <a:t>:</a:t>
            </a:r>
            <a:r>
              <a:rPr lang="zh-TW" altLang="en-US" sz="3200" dirty="0" smtClean="0"/>
              <a:t>「</a:t>
            </a:r>
            <a:r>
              <a:rPr lang="zh-TW" altLang="en-US" sz="2400" dirty="0" smtClean="0">
                <a:solidFill>
                  <a:srgbClr val="0000FF"/>
                </a:solidFill>
              </a:rPr>
              <a:t>從前有兩個大太陽，兩個太陽每天輪流出沒</a:t>
            </a:r>
            <a:r>
              <a:rPr lang="zh-TW" altLang="en-US" sz="2400" dirty="0" smtClean="0"/>
              <a:t>。</a:t>
            </a:r>
            <a:r>
              <a:rPr lang="zh-TW" altLang="en-US" sz="2400" dirty="0" smtClean="0">
                <a:solidFill>
                  <a:srgbClr val="00B0F0"/>
                </a:solidFill>
              </a:rPr>
              <a:t>，</a:t>
            </a:r>
            <a:r>
              <a:rPr lang="zh-TW" altLang="en-US" sz="2400" dirty="0" smtClean="0">
                <a:solidFill>
                  <a:srgbClr val="00B050"/>
                </a:solidFill>
              </a:rPr>
              <a:t>因此，族群派出三位部落最精銳的射手去射日，為做好萬全準備，勇士三人除攜帶乾糧用品，各背上一名嬰孩隨行。勇士們開始跨步前行。</a:t>
            </a:r>
            <a:r>
              <a:rPr lang="zh-TW" altLang="en-US" sz="2400" dirty="0" smtClean="0">
                <a:solidFill>
                  <a:srgbClr val="FFC000"/>
                </a:solidFill>
              </a:rPr>
              <a:t>之後，距離太陽的位置越來越近，但勇士們也逐漸老去。</a:t>
            </a:r>
            <a:r>
              <a:rPr lang="zh-TW" altLang="en-US" sz="2400" dirty="0" smtClean="0">
                <a:solidFill>
                  <a:srgbClr val="FF9966"/>
                </a:solidFill>
              </a:rPr>
              <a:t>當三位老人死去後，他們出發前所背的嬰孩也已長大</a:t>
            </a:r>
            <a:r>
              <a:rPr lang="zh-TW" altLang="en-US" sz="2400" dirty="0" smtClean="0">
                <a:solidFill>
                  <a:srgbClr val="FF3300"/>
                </a:solidFill>
              </a:rPr>
              <a:t>。</a:t>
            </a:r>
            <a:r>
              <a:rPr lang="zh-TW" altLang="en-US" sz="2400" dirty="0" smtClean="0">
                <a:solidFill>
                  <a:srgbClr val="FF0000"/>
                </a:solidFill>
              </a:rPr>
              <a:t>最後，他們終於射下這顆太陽，也完成了使命。」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42910" y="714356"/>
            <a:ext cx="5614998" cy="796086"/>
          </a:xfrm>
        </p:spPr>
        <p:txBody>
          <a:bodyPr>
            <a:normAutofit fontScale="90000"/>
          </a:bodyPr>
          <a:lstStyle/>
          <a:p>
            <a:r>
              <a:rPr lang="zh-TW" altLang="en-US" sz="4000" dirty="0" smtClean="0"/>
              <a:t>三</a:t>
            </a:r>
            <a:r>
              <a:rPr lang="en-US" altLang="zh-TW" sz="5400" dirty="0" smtClean="0"/>
              <a:t>:</a:t>
            </a:r>
            <a:r>
              <a:rPr lang="zh-TW" altLang="en-US" sz="5400" dirty="0" smtClean="0">
                <a:solidFill>
                  <a:srgbClr val="FFC000"/>
                </a:solidFill>
              </a:rPr>
              <a:t>傳說故事</a:t>
            </a:r>
            <a:endParaRPr lang="zh-TW" altLang="en-US" sz="4000" dirty="0">
              <a:solidFill>
                <a:srgbClr val="FFC000"/>
              </a:solidFill>
            </a:endParaRPr>
          </a:p>
        </p:txBody>
      </p:sp>
      <p:pic>
        <p:nvPicPr>
          <p:cNvPr id="19458" name="Picture 2" descr="「泰雅族傳說」的圖片搜尋結果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642918"/>
            <a:ext cx="3095625" cy="15478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decel="100000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35480"/>
            <a:ext cx="6758006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200" dirty="0" smtClean="0"/>
              <a:t>泰雅族</a:t>
            </a:r>
            <a:r>
              <a:rPr lang="zh-TW" altLang="en-US" dirty="0" smtClean="0"/>
              <a:t>的祭典非常多，尤其是其中的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收割祭</a:t>
            </a:r>
            <a:r>
              <a:rPr lang="zh-TW" altLang="en-US" dirty="0" smtClean="0"/>
              <a:t>與</a:t>
            </a:r>
            <a:r>
              <a:rPr lang="zh-TW" altLang="en-US" dirty="0" smtClean="0">
                <a:solidFill>
                  <a:srgbClr val="0099FF"/>
                </a:solidFill>
              </a:rPr>
              <a:t>播粟祭</a:t>
            </a:r>
            <a:r>
              <a:rPr lang="zh-TW" altLang="en-US" dirty="0" smtClean="0"/>
              <a:t>一般，同為祭團成員共同舉行的祭，在</a:t>
            </a:r>
            <a:r>
              <a:rPr lang="zh-TW" altLang="en-US" dirty="0" smtClean="0">
                <a:solidFill>
                  <a:srgbClr val="FD2D03"/>
                </a:solidFill>
              </a:rPr>
              <a:t>小米豐熟</a:t>
            </a:r>
            <a:r>
              <a:rPr lang="zh-TW" altLang="en-US" dirty="0" smtClean="0"/>
              <a:t>時，商議收割時的規定事項，並且</a:t>
            </a:r>
            <a:r>
              <a:rPr lang="zh-TW" altLang="en-US" dirty="0" smtClean="0">
                <a:solidFill>
                  <a:srgbClr val="0000FF"/>
                </a:solidFill>
              </a:rPr>
              <a:t>舉行祭禮</a:t>
            </a:r>
            <a:r>
              <a:rPr lang="zh-TW" altLang="en-US" dirty="0" smtClean="0"/>
              <a:t>，會議後，各家在清晨時</a:t>
            </a:r>
            <a:r>
              <a:rPr lang="zh-TW" altLang="en-US" dirty="0" smtClean="0">
                <a:solidFill>
                  <a:srgbClr val="FF0066"/>
                </a:solidFill>
              </a:rPr>
              <a:t>分派家人到小米園裡舉行祭禮</a:t>
            </a:r>
            <a:r>
              <a:rPr lang="zh-TW" altLang="en-US" dirty="0" smtClean="0"/>
              <a:t>，等所有</a:t>
            </a:r>
            <a:r>
              <a:rPr lang="zh-TW" altLang="en-US" dirty="0" smtClean="0">
                <a:solidFill>
                  <a:srgbClr val="CC3300"/>
                </a:solidFill>
              </a:rPr>
              <a:t>部落族人皆收割完成</a:t>
            </a:r>
            <a:r>
              <a:rPr lang="zh-TW" altLang="en-US" dirty="0" smtClean="0"/>
              <a:t>，舉行</a:t>
            </a:r>
            <a:r>
              <a:rPr lang="zh-TW" altLang="en-US" dirty="0" smtClean="0">
                <a:solidFill>
                  <a:srgbClr val="FF99FF"/>
                </a:solidFill>
              </a:rPr>
              <a:t>豐年祭</a:t>
            </a:r>
            <a:r>
              <a:rPr lang="zh-TW" altLang="en-US" dirty="0" smtClean="0"/>
              <a:t>的</a:t>
            </a:r>
            <a:r>
              <a:rPr lang="zh-TW" altLang="en-US" dirty="0" smtClean="0">
                <a:solidFill>
                  <a:schemeClr val="accent5">
                    <a:lumMod val="50000"/>
                  </a:schemeClr>
                </a:solidFill>
              </a:rPr>
              <a:t>籌備會議後</a:t>
            </a:r>
            <a:r>
              <a:rPr lang="zh-TW" altLang="en-US" dirty="0" smtClean="0"/>
              <a:t>，立即</a:t>
            </a:r>
            <a:r>
              <a:rPr lang="zh-TW" altLang="en-US" dirty="0" smtClean="0">
                <a:solidFill>
                  <a:srgbClr val="336600"/>
                </a:solidFill>
              </a:rPr>
              <a:t>舉辦豐年祭祖</a:t>
            </a:r>
            <a:r>
              <a:rPr lang="zh-TW" altLang="en-US" dirty="0" smtClean="0"/>
              <a:t>活動儀式。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4829180" cy="867524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四</a:t>
            </a:r>
            <a:r>
              <a:rPr lang="en-US" altLang="zh-TW" sz="4800" dirty="0" smtClean="0"/>
              <a:t>:</a:t>
            </a:r>
            <a:r>
              <a:rPr lang="zh-TW" altLang="en-US" sz="4000" dirty="0" smtClean="0"/>
              <a:t>祭典－</a:t>
            </a:r>
            <a:r>
              <a:rPr lang="zh-TW" altLang="en-US" sz="3600" dirty="0" smtClean="0">
                <a:solidFill>
                  <a:schemeClr val="accent2">
                    <a:lumMod val="75000"/>
                  </a:schemeClr>
                </a:solidFill>
              </a:rPr>
              <a:t>收割祭</a:t>
            </a:r>
            <a:endParaRPr lang="zh-TW" altLang="en-US" sz="3600" dirty="0"/>
          </a:p>
        </p:txBody>
      </p:sp>
      <p:pic>
        <p:nvPicPr>
          <p:cNvPr id="2050" name="Picture 2" descr="G:\下載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285728"/>
            <a:ext cx="2819400" cy="162877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35480"/>
            <a:ext cx="4686304" cy="4389120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泰雅族以</a:t>
            </a:r>
            <a:r>
              <a:rPr lang="zh-TW" altLang="en-US" dirty="0" smtClean="0">
                <a:solidFill>
                  <a:srgbClr val="FFC000"/>
                </a:solidFill>
              </a:rPr>
              <a:t>糯米</a:t>
            </a:r>
            <a:r>
              <a:rPr lang="zh-TW" altLang="en-US" dirty="0" smtClean="0"/>
              <a:t>或</a:t>
            </a:r>
            <a:r>
              <a:rPr lang="zh-TW" altLang="en-US" dirty="0" smtClean="0">
                <a:solidFill>
                  <a:srgbClr val="CC3300"/>
                </a:solidFill>
              </a:rPr>
              <a:t>米食</a:t>
            </a:r>
            <a:r>
              <a:rPr lang="zh-TW" altLang="en-US" dirty="0" smtClean="0"/>
              <a:t>為主，也發明了各式各樣的美食，其中發明了獨一無二的</a:t>
            </a:r>
            <a:r>
              <a:rPr lang="zh-TW" altLang="en-US" dirty="0" smtClean="0">
                <a:solidFill>
                  <a:srgbClr val="0070C0"/>
                </a:solidFill>
              </a:rPr>
              <a:t>竹筒飯。</a:t>
            </a:r>
            <a:r>
              <a:rPr lang="zh-TW" altLang="en-US" dirty="0" smtClean="0"/>
              <a:t>製作方法是：「</a:t>
            </a:r>
            <a:r>
              <a:rPr lang="zh-TW" altLang="en-US" dirty="0" smtClean="0">
                <a:solidFill>
                  <a:srgbClr val="0000FF"/>
                </a:solidFill>
              </a:rPr>
              <a:t>利用桂竹鋸節內部塞糯米蒸熟成竹筒飯。</a:t>
            </a:r>
            <a:r>
              <a:rPr lang="zh-TW" altLang="en-US" dirty="0" smtClean="0"/>
              <a:t>」真是讓人食指大動、垂涎三尺啊</a:t>
            </a:r>
            <a:r>
              <a:rPr lang="en-US" altLang="zh-TW" dirty="0" smtClean="0"/>
              <a:t>!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5114932" cy="65321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</a:rPr>
              <a:t>五：傳統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</a:rPr>
              <a:t>美食－竹筒飯</a:t>
            </a:r>
            <a:endParaRPr lang="zh-TW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074" name="Picture 2" descr="G:\食物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2071678"/>
            <a:ext cx="2600325" cy="1752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26" name="AutoShape 2" descr="「竹筒飯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028" name="AutoShape 4" descr="「竹筒飯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030" name="AutoShape 6" descr="「竹筒飯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1031" name="Picture 7" descr="C:\Users\Administrator\Desktop\下載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4643446"/>
            <a:ext cx="2562225" cy="178117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33" name="Picture 9" descr="「line貼圖」的圖片搜尋結果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32" y="4000500"/>
            <a:ext cx="2571768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1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721431"/>
          </a:xfrm>
        </p:spPr>
        <p:txBody>
          <a:bodyPr/>
          <a:lstStyle/>
          <a:p>
            <a:pPr>
              <a:buNone/>
            </a:pPr>
            <a:r>
              <a:rPr lang="en-US" altLang="zh-TW" dirty="0" smtClean="0"/>
              <a:t>1. </a:t>
            </a:r>
            <a:r>
              <a:rPr lang="en-US" altLang="zh-TW" sz="1800" dirty="0" smtClean="0">
                <a:hlinkClick r:id="rId2"/>
              </a:rPr>
              <a:t>https://zh.wikipedia.org/wiki/%E6%B3%B0%E9%9B%85%E6%97%8F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2.</a:t>
            </a:r>
          </a:p>
          <a:p>
            <a:pPr>
              <a:buNone/>
            </a:pPr>
            <a:r>
              <a:rPr lang="en-US" altLang="zh-TW" sz="2400" dirty="0" smtClean="0"/>
              <a:t>3.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sz="2800" dirty="0" smtClean="0"/>
              <a:t>4.</a:t>
            </a:r>
            <a:r>
              <a:rPr lang="en-US" altLang="zh-TW" sz="2400" dirty="0" smtClean="0"/>
              <a:t> </a:t>
            </a:r>
            <a:r>
              <a:rPr lang="en-US" altLang="zh-TW" sz="1800" dirty="0" smtClean="0">
                <a:solidFill>
                  <a:srgbClr val="0000FF"/>
                </a:solidFill>
                <a:hlinkClick r:id="rId3"/>
              </a:rPr>
              <a:t>http://www.senwanture.com/religion/religion-folk%20dgi-tai%20ya%20zu.htm</a:t>
            </a:r>
            <a:endParaRPr lang="en-US" altLang="zh-TW" sz="1800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en-US" altLang="zh-TW" sz="1800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altLang="zh-TW" sz="2800" dirty="0" smtClean="0"/>
              <a:t>5</a:t>
            </a:r>
            <a:r>
              <a:rPr lang="en-US" altLang="zh-TW" sz="1800" dirty="0" smtClean="0">
                <a:solidFill>
                  <a:srgbClr val="0000FF"/>
                </a:solidFill>
              </a:rPr>
              <a:t>. </a:t>
            </a:r>
            <a:r>
              <a:rPr lang="en-US" altLang="zh-TW" sz="1800" dirty="0" smtClean="0">
                <a:solidFill>
                  <a:srgbClr val="0000FF"/>
                </a:solidFill>
                <a:hlinkClick r:id="rId4"/>
              </a:rPr>
              <a:t>http://food.3i.org.tw/modules/news001/article.php?storyid=6</a:t>
            </a:r>
            <a:endParaRPr lang="en-US" altLang="zh-TW" sz="1800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en-US" altLang="zh-TW" sz="1800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en-US" altLang="zh-TW" sz="1800" dirty="0" smtClean="0">
              <a:solidFill>
                <a:srgbClr val="0000FF"/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六</a:t>
            </a:r>
            <a:r>
              <a:rPr lang="en-US" altLang="zh-TW" dirty="0" smtClean="0"/>
              <a:t>:</a:t>
            </a:r>
            <a:r>
              <a:rPr lang="zh-TW" altLang="en-US" dirty="0" smtClean="0">
                <a:solidFill>
                  <a:srgbClr val="D60093"/>
                </a:solidFill>
              </a:rPr>
              <a:t>資料來源</a:t>
            </a:r>
            <a:endParaRPr lang="zh-TW" altLang="en-US" dirty="0">
              <a:solidFill>
                <a:srgbClr val="D60093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00100" y="1142984"/>
            <a:ext cx="8143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dirty="0" smtClean="0">
              <a:solidFill>
                <a:srgbClr val="0000FF"/>
              </a:solidFill>
            </a:endParaRPr>
          </a:p>
          <a:p>
            <a:endParaRPr lang="zh-TW" altLang="en-US" dirty="0">
              <a:solidFill>
                <a:srgbClr val="0000FF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285852" y="1643050"/>
            <a:ext cx="80010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solidFill>
                  <a:srgbClr val="0000FF"/>
                </a:solidFill>
                <a:hlinkClick r:id="rId5"/>
              </a:rPr>
              <a:t>http://www.knowlegde.ipc.gov.taipei/ct.asp?xItem=1001095&amp;CtNode=17411&amp;mp=cb01</a:t>
            </a:r>
            <a:endParaRPr lang="en-US" altLang="zh-TW" dirty="0" smtClean="0">
              <a:solidFill>
                <a:srgbClr val="0000FF"/>
              </a:solidFill>
            </a:endParaRPr>
          </a:p>
          <a:p>
            <a:endParaRPr lang="zh-TW" altLang="en-US" dirty="0">
              <a:solidFill>
                <a:srgbClr val="0000FF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42976" y="2285992"/>
            <a:ext cx="80010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solidFill>
                  <a:srgbClr val="0000FF"/>
                </a:solidFill>
                <a:hlinkClick r:id="rId6"/>
              </a:rPr>
              <a:t>http://www.knowlegde.ipc.gov.taipei/ct.asp?xItem=189090&amp;CtNode=7051&amp;mp=cb01</a:t>
            </a:r>
            <a:endParaRPr lang="en-US" altLang="zh-TW" dirty="0" smtClean="0">
              <a:solidFill>
                <a:srgbClr val="0000FF"/>
              </a:solidFill>
            </a:endParaRPr>
          </a:p>
          <a:p>
            <a:endParaRPr lang="zh-TW" altLang="en-US" dirty="0">
              <a:solidFill>
                <a:srgbClr val="0000FF"/>
              </a:solidFill>
            </a:endParaRPr>
          </a:p>
        </p:txBody>
      </p:sp>
      <p:pic>
        <p:nvPicPr>
          <p:cNvPr id="20482" name="Picture 2" descr="「老師」的圖片搜尋結果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572264" y="4714884"/>
            <a:ext cx="222885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288</TotalTime>
  <Words>479</Words>
  <Application>Microsoft Office PowerPoint</Application>
  <PresentationFormat>如螢幕大小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匯合</vt:lpstr>
      <vt:lpstr>原住民泰雅族</vt:lpstr>
      <vt:lpstr>目錄</vt:lpstr>
      <vt:lpstr>人口數和分布地區</vt:lpstr>
      <vt:lpstr>二:傳統服飾和圖騰</vt:lpstr>
      <vt:lpstr>三:傳說故事</vt:lpstr>
      <vt:lpstr>四:祭典－收割祭</vt:lpstr>
      <vt:lpstr>五：傳統美食－竹筒飯</vt:lpstr>
      <vt:lpstr>六:資料來源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原住民泰雅族</dc:title>
  <dc:creator>USER</dc:creator>
  <cp:lastModifiedBy>USER</cp:lastModifiedBy>
  <cp:revision>35</cp:revision>
  <dcterms:created xsi:type="dcterms:W3CDTF">2016-12-12T00:55:11Z</dcterms:created>
  <dcterms:modified xsi:type="dcterms:W3CDTF">2016-12-26T00:55:21Z</dcterms:modified>
</cp:coreProperties>
</file>