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CE015-7E95-4106-AA2E-CB025DC19174}" type="datetimeFigureOut">
              <a:rPr lang="zh-TW" altLang="en-US" smtClean="0"/>
              <a:t>2021/5/14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FE526-3E47-4B91-A69C-D46C0E2EA1F6}" type="slidenum">
              <a:rPr lang="zh-TW" altLang="en-US" smtClean="0"/>
              <a:t>‹#›</a:t>
            </a:fld>
            <a:endParaRPr lang="zh-TW" altLang="en-US"/>
          </a:p>
        </p:txBody>
      </p:sp>
    </p:spTree>
    <p:extLst>
      <p:ext uri="{BB962C8B-B14F-4D97-AF65-F5344CB8AC3E}">
        <p14:creationId xmlns:p14="http://schemas.microsoft.com/office/powerpoint/2010/main" val="200171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15FE526-3E47-4B91-A69C-D46C0E2EA1F6}" type="slidenum">
              <a:rPr lang="zh-TW" altLang="en-US" smtClean="0"/>
              <a:t>4</a:t>
            </a:fld>
            <a:endParaRPr lang="zh-TW" altLang="en-US"/>
          </a:p>
        </p:txBody>
      </p:sp>
    </p:spTree>
    <p:extLst>
      <p:ext uri="{BB962C8B-B14F-4D97-AF65-F5344CB8AC3E}">
        <p14:creationId xmlns:p14="http://schemas.microsoft.com/office/powerpoint/2010/main" val="2702217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E9F9183-0C85-460F-B3EC-936D7C320BC6}" type="datetimeFigureOut">
              <a:rPr lang="zh-TW" altLang="en-US" smtClean="0"/>
              <a:t>2021/5/14</a:t>
            </a:fld>
            <a:endParaRPr lang="zh-TW" altLang="en-US"/>
          </a:p>
        </p:txBody>
      </p:sp>
      <p:sp>
        <p:nvSpPr>
          <p:cNvPr id="5" name="Footer Placeholder 4"/>
          <p:cNvSpPr>
            <a:spLocks noGrp="1"/>
          </p:cNvSpPr>
          <p:nvPr>
            <p:ph type="ftr" sz="quarter" idx="11"/>
          </p:nvPr>
        </p:nvSpPr>
        <p:spPr>
          <a:xfrm>
            <a:off x="1371600" y="4323845"/>
            <a:ext cx="6400800" cy="365125"/>
          </a:xfrm>
        </p:spPr>
        <p:txBody>
          <a:bodyPr/>
          <a:lstStyle/>
          <a:p>
            <a:endParaRPr lang="zh-TW" altLang="en-US"/>
          </a:p>
        </p:txBody>
      </p:sp>
      <p:sp>
        <p:nvSpPr>
          <p:cNvPr id="6" name="Slide Number Placeholder 5"/>
          <p:cNvSpPr>
            <a:spLocks noGrp="1"/>
          </p:cNvSpPr>
          <p:nvPr>
            <p:ph type="sldNum" sz="quarter" idx="12"/>
          </p:nvPr>
        </p:nvSpPr>
        <p:spPr>
          <a:xfrm>
            <a:off x="8077200" y="1430866"/>
            <a:ext cx="2743200" cy="365125"/>
          </a:xfrm>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161183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140653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a:xfrm>
            <a:off x="685800" y="379941"/>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211903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a:xfrm>
            <a:off x="685800" y="379941"/>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140D1EB8-2E54-4B26-BAAE-31859250BE44}" type="slidenum">
              <a:rPr lang="zh-TW" altLang="en-US" smtClean="0"/>
              <a:t>‹#›</a:t>
            </a:fld>
            <a:endParaRPr lang="zh-TW"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080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a:xfrm>
            <a:off x="685800" y="378883"/>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6305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388621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2033559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401791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E9F9183-0C85-460F-B3EC-936D7C320BC6}" type="datetimeFigureOut">
              <a:rPr lang="zh-TW" altLang="en-US" smtClean="0"/>
              <a:t>2021/5/14</a:t>
            </a:fld>
            <a:endParaRPr lang="zh-TW" altLang="en-US"/>
          </a:p>
        </p:txBody>
      </p:sp>
      <p:sp>
        <p:nvSpPr>
          <p:cNvPr id="5" name="Footer Placeholder 4"/>
          <p:cNvSpPr>
            <a:spLocks noGrp="1"/>
          </p:cNvSpPr>
          <p:nvPr>
            <p:ph type="ftr" sz="quarter" idx="11"/>
          </p:nvPr>
        </p:nvSpPr>
        <p:spPr>
          <a:xfrm>
            <a:off x="685800" y="381000"/>
            <a:ext cx="6991492" cy="365125"/>
          </a:xfrm>
        </p:spPr>
        <p:txBody>
          <a:bodyPr/>
          <a:lstStyle/>
          <a:p>
            <a:endParaRPr lang="zh-TW" altLang="en-US"/>
          </a:p>
        </p:txBody>
      </p:sp>
      <p:sp>
        <p:nvSpPr>
          <p:cNvPr id="6" name="Slide Number Placeholder 5"/>
          <p:cNvSpPr>
            <a:spLocks noGrp="1"/>
          </p:cNvSpPr>
          <p:nvPr>
            <p:ph type="sldNum" sz="quarter" idx="12"/>
          </p:nvPr>
        </p:nvSpPr>
        <p:spPr>
          <a:xfrm>
            <a:off x="10862452" y="381000"/>
            <a:ext cx="643748" cy="365125"/>
          </a:xfrm>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374182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151908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E9F9183-0C85-460F-B3EC-936D7C320BC6}" type="datetimeFigureOut">
              <a:rPr lang="zh-TW" altLang="en-US" smtClean="0"/>
              <a:t>2021/5/14</a:t>
            </a:fld>
            <a:endParaRPr lang="zh-TW" altLang="en-US"/>
          </a:p>
        </p:txBody>
      </p:sp>
      <p:sp>
        <p:nvSpPr>
          <p:cNvPr id="5" name="Footer Placeholder 4"/>
          <p:cNvSpPr>
            <a:spLocks noGrp="1"/>
          </p:cNvSpPr>
          <p:nvPr>
            <p:ph type="ftr" sz="quarter" idx="11"/>
          </p:nvPr>
        </p:nvSpPr>
        <p:spPr>
          <a:xfrm>
            <a:off x="685800" y="381001"/>
            <a:ext cx="6991492" cy="364065"/>
          </a:xfrm>
        </p:spPr>
        <p:txBody>
          <a:bodyPr/>
          <a:lstStyle/>
          <a:p>
            <a:endParaRPr lang="zh-TW" altLang="en-US"/>
          </a:p>
        </p:txBody>
      </p:sp>
      <p:sp>
        <p:nvSpPr>
          <p:cNvPr id="6" name="Slide Number Placeholder 5"/>
          <p:cNvSpPr>
            <a:spLocks noGrp="1"/>
          </p:cNvSpPr>
          <p:nvPr>
            <p:ph type="sldNum" sz="quarter" idx="12"/>
          </p:nvPr>
        </p:nvSpPr>
        <p:spPr>
          <a:xfrm>
            <a:off x="10862452" y="381000"/>
            <a:ext cx="643748" cy="365125"/>
          </a:xfrm>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286623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303190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47256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189952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429295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379868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E9F9183-0C85-460F-B3EC-936D7C320BC6}" type="datetimeFigureOut">
              <a:rPr lang="zh-TW" altLang="en-US" smtClean="0"/>
              <a:t>2021/5/14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110604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9F9183-0C85-460F-B3EC-936D7C320BC6}" type="datetimeFigureOut">
              <a:rPr lang="zh-TW" altLang="en-US" smtClean="0"/>
              <a:t>2021/5/14</a:t>
            </a:fld>
            <a:endParaRPr lang="zh-TW"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0D1EB8-2E54-4B26-BAAE-31859250BE44}" type="slidenum">
              <a:rPr lang="zh-TW" altLang="en-US" smtClean="0"/>
              <a:t>‹#›</a:t>
            </a:fld>
            <a:endParaRPr lang="zh-TW" altLang="en-US"/>
          </a:p>
        </p:txBody>
      </p:sp>
    </p:spTree>
    <p:extLst>
      <p:ext uri="{BB962C8B-B14F-4D97-AF65-F5344CB8AC3E}">
        <p14:creationId xmlns:p14="http://schemas.microsoft.com/office/powerpoint/2010/main" val="22908436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zh.wikipedia.org/wiki/%E5%9F%BA%E9%9A%86%E5%B8%82#/media/File:Seal_of_Keelung.svg" TargetMode="External"/><Relationship Id="rId2" Type="http://schemas.openxmlformats.org/officeDocument/2006/relationships/hyperlink" Target="https://zh.wikipedia.org/wiki/%E5%9F%BA%E9%9A%86%E5%B8%82" TargetMode="External"/><Relationship Id="rId1" Type="http://schemas.openxmlformats.org/officeDocument/2006/relationships/slideLayout" Target="../slideLayouts/slideLayout7.xml"/><Relationship Id="rId6" Type="http://schemas.openxmlformats.org/officeDocument/2006/relationships/hyperlink" Target="https://www.klcg.gov.tw/tw/About/Mayor" TargetMode="External"/><Relationship Id="rId5" Type="http://schemas.openxmlformats.org/officeDocument/2006/relationships/hyperlink" Target="https://zh.wikipedia.org/wiki/%E6%9E%AB%E9%A6%99" TargetMode="External"/><Relationship Id="rId4" Type="http://schemas.openxmlformats.org/officeDocument/2006/relationships/hyperlink" Target="https://zh.wikipedia.org/wiki/%E9%BB%91%E9%B8%A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35854" y="781914"/>
            <a:ext cx="9448800" cy="1825096"/>
          </a:xfrm>
        </p:spPr>
        <p:txBody>
          <a:bodyPr>
            <a:normAutofit/>
          </a:bodyPr>
          <a:lstStyle/>
          <a:p>
            <a:r>
              <a:rPr lang="zh-TW" altLang="en-US" sz="9600" dirty="0" smtClean="0">
                <a:latin typeface="華康POP1體W5" panose="040B0509000000000000" pitchFamily="81" charset="-120"/>
                <a:ea typeface="華康POP1體W5" panose="040B0509000000000000" pitchFamily="81" charset="-120"/>
              </a:rPr>
              <a:t>港灣城市基隆市</a:t>
            </a:r>
            <a:endParaRPr lang="zh-TW" altLang="en-US" sz="9600" dirty="0">
              <a:latin typeface="華康POP1體W5" panose="040B0509000000000000" pitchFamily="81" charset="-120"/>
              <a:ea typeface="華康POP1體W5" panose="040B0509000000000000" pitchFamily="81" charset="-120"/>
            </a:endParaRPr>
          </a:p>
        </p:txBody>
      </p:sp>
      <p:sp>
        <p:nvSpPr>
          <p:cNvPr id="3" name="副標題 2"/>
          <p:cNvSpPr>
            <a:spLocks noGrp="1"/>
          </p:cNvSpPr>
          <p:nvPr>
            <p:ph type="subTitle" idx="1"/>
          </p:nvPr>
        </p:nvSpPr>
        <p:spPr>
          <a:xfrm>
            <a:off x="1064005" y="2773326"/>
            <a:ext cx="9448800" cy="685800"/>
          </a:xfrm>
        </p:spPr>
        <p:txBody>
          <a:bodyPr>
            <a:noAutofit/>
          </a:bodyPr>
          <a:lstStyle/>
          <a:p>
            <a:r>
              <a:rPr lang="zh-TW" altLang="en-US" sz="4400" dirty="0" smtClean="0">
                <a:latin typeface="華康中黑體(P)" panose="020B0500000000000000" pitchFamily="34" charset="-120"/>
                <a:ea typeface="華康中黑體(P)" panose="020B0500000000000000" pitchFamily="34" charset="-120"/>
              </a:rPr>
              <a:t>               四年丁班  李宜彥</a:t>
            </a:r>
            <a:endParaRPr lang="zh-TW" altLang="en-US" sz="4400" dirty="0">
              <a:latin typeface="華康中黑體(P)" panose="020B0500000000000000" pitchFamily="34" charset="-120"/>
              <a:ea typeface="華康中黑體(P)" panose="020B0500000000000000" pitchFamily="34" charset="-120"/>
            </a:endParaRPr>
          </a:p>
        </p:txBody>
      </p:sp>
      <p:pic>
        <p:nvPicPr>
          <p:cNvPr id="4" name="圖片 3"/>
          <p:cNvPicPr>
            <a:picLocks noChangeAspect="1"/>
          </p:cNvPicPr>
          <p:nvPr/>
        </p:nvPicPr>
        <p:blipFill>
          <a:blip r:embed="rId2"/>
          <a:stretch>
            <a:fillRect/>
          </a:stretch>
        </p:blipFill>
        <p:spPr>
          <a:xfrm>
            <a:off x="4011828" y="3625443"/>
            <a:ext cx="4361730" cy="3146060"/>
          </a:xfrm>
          <a:prstGeom prst="rect">
            <a:avLst/>
          </a:prstGeom>
        </p:spPr>
      </p:pic>
    </p:spTree>
    <p:extLst>
      <p:ext uri="{BB962C8B-B14F-4D97-AF65-F5344CB8AC3E}">
        <p14:creationId xmlns:p14="http://schemas.microsoft.com/office/powerpoint/2010/main" val="187586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55060" y="652503"/>
            <a:ext cx="3256702" cy="920924"/>
          </a:xfrm>
          <a:prstGeom prst="rect">
            <a:avLst/>
          </a:prstGeom>
          <a:noFill/>
        </p:spPr>
        <p:txBody>
          <a:bodyPr wrap="square" lIns="91440" tIns="45720" rIns="91440" bIns="45720">
            <a:spAutoFit/>
          </a:bodyPr>
          <a:lstStyle/>
          <a:p>
            <a:pPr algn="ctr"/>
            <a:r>
              <a:rPr lang="zh-TW" altLang="en-US" sz="5400" b="1" dirty="0" smtClean="0">
                <a:ln w="12700">
                  <a:solidFill>
                    <a:schemeClr val="accent5"/>
                  </a:solidFill>
                  <a:prstDash val="solid"/>
                </a:ln>
                <a:pattFill prst="ltDnDiag">
                  <a:fgClr>
                    <a:schemeClr val="accent5">
                      <a:lumMod val="60000"/>
                      <a:lumOff val="40000"/>
                    </a:schemeClr>
                  </a:fgClr>
                  <a:bgClr>
                    <a:schemeClr val="bg1"/>
                  </a:bgClr>
                </a:pattFill>
              </a:rPr>
              <a:t>簡報</a:t>
            </a:r>
            <a:r>
              <a:rPr lang="zh-TW" altLang="en-US" sz="5400" b="1" dirty="0">
                <a:ln w="12700">
                  <a:solidFill>
                    <a:schemeClr val="accent5"/>
                  </a:solidFill>
                  <a:prstDash val="solid"/>
                </a:ln>
                <a:pattFill prst="ltDnDiag">
                  <a:fgClr>
                    <a:schemeClr val="accent5">
                      <a:lumMod val="60000"/>
                      <a:lumOff val="40000"/>
                    </a:schemeClr>
                  </a:fgClr>
                  <a:bgClr>
                    <a:schemeClr val="bg1"/>
                  </a:bgClr>
                </a:pattFill>
              </a:rPr>
              <a:t>目錄</a:t>
            </a:r>
            <a:endParaRPr lang="zh-TW"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文字方塊 3"/>
          <p:cNvSpPr txBox="1"/>
          <p:nvPr/>
        </p:nvSpPr>
        <p:spPr>
          <a:xfrm>
            <a:off x="2998572" y="1854543"/>
            <a:ext cx="5906531" cy="3046988"/>
          </a:xfrm>
          <a:prstGeom prst="rect">
            <a:avLst/>
          </a:prstGeom>
          <a:noFill/>
        </p:spPr>
        <p:txBody>
          <a:bodyPr wrap="square" rtlCol="0">
            <a:spAutoFit/>
          </a:bodyPr>
          <a:lstStyle/>
          <a:p>
            <a:r>
              <a:rPr lang="zh-TW" altLang="en-US" sz="3200" dirty="0" smtClean="0"/>
              <a:t>一、地理位置、面積與人口概況</a:t>
            </a:r>
            <a:endParaRPr lang="en-US" altLang="zh-TW" sz="3200" dirty="0" smtClean="0"/>
          </a:p>
          <a:p>
            <a:r>
              <a:rPr lang="zh-TW" altLang="en-US" sz="3200" dirty="0" smtClean="0"/>
              <a:t>二、市徽、</a:t>
            </a:r>
            <a:r>
              <a:rPr lang="zh-TW" altLang="en-US" sz="3200" dirty="0"/>
              <a:t>市</a:t>
            </a:r>
            <a:r>
              <a:rPr lang="zh-TW" altLang="en-US" sz="3200" dirty="0" smtClean="0"/>
              <a:t>鳥、市樹、市花</a:t>
            </a:r>
            <a:endParaRPr lang="en-US" altLang="zh-TW" sz="3200" dirty="0" smtClean="0"/>
          </a:p>
          <a:p>
            <a:r>
              <a:rPr lang="zh-TW" altLang="en-US" sz="3200" dirty="0" smtClean="0"/>
              <a:t>三、現任市長</a:t>
            </a:r>
            <a:endParaRPr lang="en-US" altLang="zh-TW" sz="3200" dirty="0" smtClean="0"/>
          </a:p>
          <a:p>
            <a:r>
              <a:rPr lang="zh-TW" altLang="en-US" sz="3200" dirty="0" smtClean="0"/>
              <a:t>四、名勝古蹟</a:t>
            </a:r>
            <a:endParaRPr lang="en-US" altLang="zh-TW" sz="3200" dirty="0" smtClean="0"/>
          </a:p>
          <a:p>
            <a:r>
              <a:rPr lang="zh-TW" altLang="en-US" sz="3200" dirty="0" smtClean="0"/>
              <a:t>五、特產或美食</a:t>
            </a:r>
            <a:endParaRPr lang="en-US" altLang="zh-TW" sz="3200" dirty="0" smtClean="0"/>
          </a:p>
          <a:p>
            <a:r>
              <a:rPr lang="zh-TW" altLang="en-US" sz="3200" dirty="0" smtClean="0"/>
              <a:t>六、資料來</a:t>
            </a:r>
            <a:r>
              <a:rPr lang="zh-TW" altLang="en-US" sz="3200" dirty="0"/>
              <a:t>源</a:t>
            </a:r>
          </a:p>
        </p:txBody>
      </p:sp>
    </p:spTree>
    <p:extLst>
      <p:ext uri="{BB962C8B-B14F-4D97-AF65-F5344CB8AC3E}">
        <p14:creationId xmlns:p14="http://schemas.microsoft.com/office/powerpoint/2010/main" val="283991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8644532" y="2859045"/>
            <a:ext cx="3251922" cy="23065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 name="矩形 1"/>
          <p:cNvSpPr/>
          <p:nvPr/>
        </p:nvSpPr>
        <p:spPr>
          <a:xfrm rot="20871416">
            <a:off x="392488" y="1102496"/>
            <a:ext cx="7366119" cy="707886"/>
          </a:xfrm>
          <a:prstGeom prst="rect">
            <a:avLst/>
          </a:prstGeom>
        </p:spPr>
        <p:txBody>
          <a:bodyPr wrap="none">
            <a:spAutoFit/>
          </a:bodyPr>
          <a:lstStyle/>
          <a:p>
            <a:r>
              <a:rPr lang="zh-TW" altLang="en-US" sz="4000" dirty="0"/>
              <a:t>一、地理位置、面積與人口概況</a:t>
            </a:r>
            <a:endParaRPr lang="en-US" altLang="zh-TW" sz="4000" dirty="0"/>
          </a:p>
        </p:txBody>
      </p:sp>
      <p:sp>
        <p:nvSpPr>
          <p:cNvPr id="3" name="矩形 2"/>
          <p:cNvSpPr/>
          <p:nvPr/>
        </p:nvSpPr>
        <p:spPr>
          <a:xfrm>
            <a:off x="296562" y="6005554"/>
            <a:ext cx="4110681" cy="369332"/>
          </a:xfrm>
          <a:prstGeom prst="rect">
            <a:avLst/>
          </a:prstGeom>
        </p:spPr>
        <p:txBody>
          <a:bodyPr wrap="square">
            <a:spAutoFit/>
          </a:bodyPr>
          <a:lstStyle/>
          <a:p>
            <a:r>
              <a:rPr lang="zh-TW" altLang="en-US" dirty="0"/>
              <a:t>位於臺灣</a:t>
            </a:r>
            <a:r>
              <a:rPr lang="zh-TW" altLang="en-US" dirty="0" smtClean="0"/>
              <a:t>東北部，</a:t>
            </a:r>
            <a:r>
              <a:rPr lang="zh-TW" altLang="en-US" dirty="0"/>
              <a:t>是</a:t>
            </a:r>
            <a:r>
              <a:rPr lang="zh-TW" altLang="en-US" dirty="0" smtClean="0"/>
              <a:t>臺灣</a:t>
            </a:r>
            <a:r>
              <a:rPr lang="zh-TW" altLang="en-US" dirty="0"/>
              <a:t>最北端的都市</a:t>
            </a:r>
          </a:p>
        </p:txBody>
      </p:sp>
      <p:pic>
        <p:nvPicPr>
          <p:cNvPr id="4" name="圖片 3"/>
          <p:cNvPicPr>
            <a:picLocks noChangeAspect="1"/>
          </p:cNvPicPr>
          <p:nvPr/>
        </p:nvPicPr>
        <p:blipFill>
          <a:blip r:embed="rId2"/>
          <a:stretch>
            <a:fillRect/>
          </a:stretch>
        </p:blipFill>
        <p:spPr>
          <a:xfrm>
            <a:off x="1754659" y="2455906"/>
            <a:ext cx="2202504" cy="3112873"/>
          </a:xfrm>
          <a:prstGeom prst="rect">
            <a:avLst/>
          </a:prstGeom>
        </p:spPr>
      </p:pic>
      <p:sp>
        <p:nvSpPr>
          <p:cNvPr id="5" name="矩形 4"/>
          <p:cNvSpPr/>
          <p:nvPr/>
        </p:nvSpPr>
        <p:spPr>
          <a:xfrm>
            <a:off x="9085117" y="3473733"/>
            <a:ext cx="2585875" cy="1077218"/>
          </a:xfrm>
          <a:prstGeom prst="rect">
            <a:avLst/>
          </a:prstGeom>
        </p:spPr>
        <p:txBody>
          <a:bodyPr wrap="square">
            <a:spAutoFit/>
          </a:bodyPr>
          <a:lstStyle/>
          <a:p>
            <a:pPr algn="ctr"/>
            <a:r>
              <a:rPr lang="zh-TW" altLang="en-US" sz="3200" dirty="0"/>
              <a:t>全市人口逾</a:t>
            </a:r>
            <a:r>
              <a:rPr lang="en-US" altLang="zh-TW" sz="3200" dirty="0"/>
              <a:t>36.7</a:t>
            </a:r>
            <a:r>
              <a:rPr lang="zh-TW" altLang="en-US" sz="3200" dirty="0"/>
              <a:t>萬人</a:t>
            </a:r>
          </a:p>
        </p:txBody>
      </p:sp>
      <p:sp>
        <p:nvSpPr>
          <p:cNvPr id="8" name="文字方塊 7"/>
          <p:cNvSpPr txBox="1"/>
          <p:nvPr/>
        </p:nvSpPr>
        <p:spPr>
          <a:xfrm>
            <a:off x="9152238" y="5780327"/>
            <a:ext cx="2236510" cy="707886"/>
          </a:xfrm>
          <a:prstGeom prst="rect">
            <a:avLst/>
          </a:prstGeom>
          <a:noFill/>
        </p:spPr>
        <p:txBody>
          <a:bodyPr wrap="none" rtlCol="0">
            <a:spAutoFit/>
          </a:bodyPr>
          <a:lstStyle/>
          <a:p>
            <a:r>
              <a:rPr lang="zh-TW" altLang="en-US" sz="4000" dirty="0" smtClean="0"/>
              <a:t>人口概況</a:t>
            </a:r>
            <a:endParaRPr lang="zh-TW" altLang="en-US" sz="4000" dirty="0"/>
          </a:p>
        </p:txBody>
      </p:sp>
      <p:sp>
        <p:nvSpPr>
          <p:cNvPr id="9" name="圓角矩形 8"/>
          <p:cNvSpPr/>
          <p:nvPr/>
        </p:nvSpPr>
        <p:spPr>
          <a:xfrm>
            <a:off x="4640295" y="2859045"/>
            <a:ext cx="3581677" cy="23065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3600" dirty="0"/>
              <a:t>132.8 </a:t>
            </a:r>
            <a:r>
              <a:rPr lang="zh-TW" altLang="en-US" sz="3600" dirty="0"/>
              <a:t>平方公里</a:t>
            </a:r>
          </a:p>
        </p:txBody>
      </p:sp>
      <p:sp>
        <p:nvSpPr>
          <p:cNvPr id="11" name="矩形 10"/>
          <p:cNvSpPr/>
          <p:nvPr/>
        </p:nvSpPr>
        <p:spPr>
          <a:xfrm>
            <a:off x="5681317" y="5780327"/>
            <a:ext cx="1205515" cy="707886"/>
          </a:xfrm>
          <a:prstGeom prst="rect">
            <a:avLst/>
          </a:prstGeom>
        </p:spPr>
        <p:txBody>
          <a:bodyPr wrap="square">
            <a:spAutoFit/>
          </a:bodyPr>
          <a:lstStyle/>
          <a:p>
            <a:r>
              <a:rPr lang="zh-TW" altLang="en-US" sz="4000" dirty="0"/>
              <a:t>面積</a:t>
            </a:r>
          </a:p>
        </p:txBody>
      </p:sp>
    </p:spTree>
    <p:extLst>
      <p:ext uri="{BB962C8B-B14F-4D97-AF65-F5344CB8AC3E}">
        <p14:creationId xmlns:p14="http://schemas.microsoft.com/office/powerpoint/2010/main" val="18480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101546" y="2384854"/>
            <a:ext cx="184731" cy="369332"/>
          </a:xfrm>
          <a:prstGeom prst="rect">
            <a:avLst/>
          </a:prstGeom>
          <a:noFill/>
        </p:spPr>
        <p:txBody>
          <a:bodyPr wrap="none" rtlCol="0">
            <a:spAutoFit/>
          </a:bodyPr>
          <a:lstStyle/>
          <a:p>
            <a:endParaRPr lang="zh-TW" altLang="en-US" dirty="0"/>
          </a:p>
        </p:txBody>
      </p:sp>
      <p:sp>
        <p:nvSpPr>
          <p:cNvPr id="4" name="文字方塊 3"/>
          <p:cNvSpPr txBox="1"/>
          <p:nvPr/>
        </p:nvSpPr>
        <p:spPr>
          <a:xfrm>
            <a:off x="3101546" y="790833"/>
            <a:ext cx="6995826" cy="707886"/>
          </a:xfrm>
          <a:prstGeom prst="rect">
            <a:avLst/>
          </a:prstGeom>
          <a:noFill/>
        </p:spPr>
        <p:txBody>
          <a:bodyPr wrap="none" rtlCol="0">
            <a:spAutoFit/>
          </a:bodyPr>
          <a:lstStyle/>
          <a:p>
            <a:r>
              <a:rPr lang="zh-TW" altLang="en-US" sz="4000" dirty="0" smtClean="0"/>
              <a:t>二 </a:t>
            </a:r>
            <a:r>
              <a:rPr lang="zh-TW" altLang="en-US" sz="4000" dirty="0"/>
              <a:t>、</a:t>
            </a:r>
            <a:r>
              <a:rPr lang="zh-TW" altLang="en-US" sz="4000" dirty="0" smtClean="0"/>
              <a:t>市徽、市鳥、市樹、市花</a:t>
            </a:r>
            <a:endParaRPr lang="zh-TW" altLang="en-US" sz="4000" dirty="0"/>
          </a:p>
        </p:txBody>
      </p:sp>
      <p:sp>
        <p:nvSpPr>
          <p:cNvPr id="5" name="圓角矩形 4"/>
          <p:cNvSpPr/>
          <p:nvPr/>
        </p:nvSpPr>
        <p:spPr>
          <a:xfrm>
            <a:off x="255372" y="2754186"/>
            <a:ext cx="3431443" cy="27157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pic>
        <p:nvPicPr>
          <p:cNvPr id="6" name="圖片 5"/>
          <p:cNvPicPr>
            <a:picLocks noChangeAspect="1"/>
          </p:cNvPicPr>
          <p:nvPr/>
        </p:nvPicPr>
        <p:blipFill>
          <a:blip r:embed="rId3"/>
          <a:stretch>
            <a:fillRect/>
          </a:stretch>
        </p:blipFill>
        <p:spPr>
          <a:xfrm>
            <a:off x="8071274" y="2829963"/>
            <a:ext cx="3272229" cy="2622595"/>
          </a:xfrm>
          <a:prstGeom prst="rect">
            <a:avLst/>
          </a:prstGeom>
        </p:spPr>
      </p:pic>
      <p:pic>
        <p:nvPicPr>
          <p:cNvPr id="7" name="圖片 6"/>
          <p:cNvPicPr>
            <a:picLocks noChangeAspect="1"/>
          </p:cNvPicPr>
          <p:nvPr/>
        </p:nvPicPr>
        <p:blipFill>
          <a:blip r:embed="rId4"/>
          <a:stretch>
            <a:fillRect/>
          </a:stretch>
        </p:blipFill>
        <p:spPr>
          <a:xfrm>
            <a:off x="4282593" y="2754186"/>
            <a:ext cx="3316511" cy="2658086"/>
          </a:xfrm>
          <a:prstGeom prst="rect">
            <a:avLst/>
          </a:prstGeom>
        </p:spPr>
      </p:pic>
      <p:pic>
        <p:nvPicPr>
          <p:cNvPr id="8" name="圖片 7"/>
          <p:cNvPicPr>
            <a:picLocks noChangeAspect="1"/>
          </p:cNvPicPr>
          <p:nvPr/>
        </p:nvPicPr>
        <p:blipFill>
          <a:blip r:embed="rId5"/>
          <a:stretch>
            <a:fillRect/>
          </a:stretch>
        </p:blipFill>
        <p:spPr>
          <a:xfrm>
            <a:off x="890870" y="2825578"/>
            <a:ext cx="2032376" cy="1919095"/>
          </a:xfrm>
          <a:prstGeom prst="rect">
            <a:avLst/>
          </a:prstGeom>
        </p:spPr>
      </p:pic>
      <p:sp>
        <p:nvSpPr>
          <p:cNvPr id="9" name="文字方塊 8"/>
          <p:cNvSpPr txBox="1"/>
          <p:nvPr/>
        </p:nvSpPr>
        <p:spPr>
          <a:xfrm>
            <a:off x="1301764" y="4744673"/>
            <a:ext cx="1210588" cy="707886"/>
          </a:xfrm>
          <a:prstGeom prst="rect">
            <a:avLst/>
          </a:prstGeom>
          <a:noFill/>
        </p:spPr>
        <p:txBody>
          <a:bodyPr wrap="none" rtlCol="0">
            <a:spAutoFit/>
          </a:bodyPr>
          <a:lstStyle/>
          <a:p>
            <a:pPr algn="ctr"/>
            <a:r>
              <a:rPr lang="zh-TW" altLang="en-US" sz="4000" dirty="0" smtClean="0"/>
              <a:t>市徽</a:t>
            </a:r>
            <a:endParaRPr lang="zh-TW" altLang="en-US" sz="4000" dirty="0"/>
          </a:p>
        </p:txBody>
      </p:sp>
      <p:pic>
        <p:nvPicPr>
          <p:cNvPr id="10" name="圖片 9"/>
          <p:cNvPicPr>
            <a:picLocks noChangeAspect="1"/>
          </p:cNvPicPr>
          <p:nvPr/>
        </p:nvPicPr>
        <p:blipFill>
          <a:blip r:embed="rId6"/>
          <a:stretch>
            <a:fillRect/>
          </a:stretch>
        </p:blipFill>
        <p:spPr>
          <a:xfrm>
            <a:off x="8724865" y="2931038"/>
            <a:ext cx="1905000" cy="1428750"/>
          </a:xfrm>
          <a:prstGeom prst="rect">
            <a:avLst/>
          </a:prstGeom>
        </p:spPr>
      </p:pic>
      <p:sp>
        <p:nvSpPr>
          <p:cNvPr id="11" name="文字方塊 10"/>
          <p:cNvSpPr txBox="1"/>
          <p:nvPr/>
        </p:nvSpPr>
        <p:spPr>
          <a:xfrm>
            <a:off x="8477685" y="4595125"/>
            <a:ext cx="2262158" cy="646331"/>
          </a:xfrm>
          <a:prstGeom prst="rect">
            <a:avLst/>
          </a:prstGeom>
          <a:noFill/>
        </p:spPr>
        <p:txBody>
          <a:bodyPr wrap="none" rtlCol="0">
            <a:spAutoFit/>
          </a:bodyPr>
          <a:lstStyle/>
          <a:p>
            <a:pPr algn="ctr"/>
            <a:r>
              <a:rPr lang="zh-TW" altLang="en-US" sz="3600" dirty="0" smtClean="0"/>
              <a:t>市樹</a:t>
            </a:r>
            <a:r>
              <a:rPr lang="en-US" altLang="zh-TW" sz="3600" dirty="0" smtClean="0"/>
              <a:t>–</a:t>
            </a:r>
            <a:r>
              <a:rPr lang="zh-TW" altLang="en-US" sz="3600" dirty="0" smtClean="0"/>
              <a:t>楓香</a:t>
            </a:r>
            <a:endParaRPr lang="zh-TW" altLang="en-US" sz="3600" dirty="0"/>
          </a:p>
        </p:txBody>
      </p:sp>
      <p:pic>
        <p:nvPicPr>
          <p:cNvPr id="12" name="圖片 11"/>
          <p:cNvPicPr>
            <a:picLocks noChangeAspect="1"/>
          </p:cNvPicPr>
          <p:nvPr/>
        </p:nvPicPr>
        <p:blipFill>
          <a:blip r:embed="rId7"/>
          <a:stretch>
            <a:fillRect/>
          </a:stretch>
        </p:blipFill>
        <p:spPr>
          <a:xfrm>
            <a:off x="4754763" y="2825578"/>
            <a:ext cx="2476500" cy="1534210"/>
          </a:xfrm>
          <a:prstGeom prst="rect">
            <a:avLst/>
          </a:prstGeom>
        </p:spPr>
      </p:pic>
      <p:sp>
        <p:nvSpPr>
          <p:cNvPr id="13" name="文字方塊 12"/>
          <p:cNvSpPr txBox="1"/>
          <p:nvPr/>
        </p:nvSpPr>
        <p:spPr>
          <a:xfrm>
            <a:off x="4754763" y="4462543"/>
            <a:ext cx="2492990" cy="707886"/>
          </a:xfrm>
          <a:prstGeom prst="rect">
            <a:avLst/>
          </a:prstGeom>
          <a:noFill/>
        </p:spPr>
        <p:txBody>
          <a:bodyPr wrap="none" rtlCol="0">
            <a:spAutoFit/>
          </a:bodyPr>
          <a:lstStyle/>
          <a:p>
            <a:pPr algn="ctr"/>
            <a:r>
              <a:rPr lang="zh-TW" altLang="en-US" sz="4000" dirty="0" smtClean="0"/>
              <a:t>市鳥</a:t>
            </a:r>
            <a:r>
              <a:rPr lang="en-US" altLang="zh-TW" sz="4000" dirty="0" smtClean="0"/>
              <a:t>–</a:t>
            </a:r>
            <a:r>
              <a:rPr lang="zh-TW" altLang="en-US" sz="4000" dirty="0" smtClean="0"/>
              <a:t>黑鳶</a:t>
            </a:r>
            <a:endParaRPr lang="zh-TW" altLang="en-US" sz="4000" dirty="0"/>
          </a:p>
        </p:txBody>
      </p:sp>
    </p:spTree>
    <p:extLst>
      <p:ext uri="{BB962C8B-B14F-4D97-AF65-F5344CB8AC3E}">
        <p14:creationId xmlns:p14="http://schemas.microsoft.com/office/powerpoint/2010/main" val="370001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7545858" y="1342769"/>
            <a:ext cx="3649363" cy="48191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4" name="文字方塊 3"/>
          <p:cNvSpPr txBox="1"/>
          <p:nvPr/>
        </p:nvSpPr>
        <p:spPr>
          <a:xfrm rot="20871650">
            <a:off x="3076161" y="1108428"/>
            <a:ext cx="3738283" cy="707886"/>
          </a:xfrm>
          <a:prstGeom prst="rect">
            <a:avLst/>
          </a:prstGeom>
          <a:noFill/>
        </p:spPr>
        <p:txBody>
          <a:bodyPr wrap="square" rtlCol="0">
            <a:spAutoFit/>
          </a:bodyPr>
          <a:lstStyle/>
          <a:p>
            <a:r>
              <a:rPr lang="zh-TW" altLang="en-US" sz="4000" smtClean="0"/>
              <a:t>三、現任市長</a:t>
            </a:r>
            <a:endParaRPr lang="zh-TW" altLang="en-US" sz="4000"/>
          </a:p>
        </p:txBody>
      </p:sp>
      <p:pic>
        <p:nvPicPr>
          <p:cNvPr id="5" name="圖片 4"/>
          <p:cNvPicPr>
            <a:picLocks noChangeAspect="1"/>
          </p:cNvPicPr>
          <p:nvPr/>
        </p:nvPicPr>
        <p:blipFill>
          <a:blip r:embed="rId2"/>
          <a:stretch>
            <a:fillRect/>
          </a:stretch>
        </p:blipFill>
        <p:spPr>
          <a:xfrm>
            <a:off x="8177309" y="1462371"/>
            <a:ext cx="2386462" cy="2800350"/>
          </a:xfrm>
          <a:prstGeom prst="rect">
            <a:avLst/>
          </a:prstGeom>
        </p:spPr>
      </p:pic>
      <p:sp>
        <p:nvSpPr>
          <p:cNvPr id="6" name="矩形 5"/>
          <p:cNvSpPr/>
          <p:nvPr/>
        </p:nvSpPr>
        <p:spPr>
          <a:xfrm>
            <a:off x="8484973" y="4439987"/>
            <a:ext cx="1927654" cy="1446550"/>
          </a:xfrm>
          <a:prstGeom prst="rect">
            <a:avLst/>
          </a:prstGeom>
        </p:spPr>
        <p:txBody>
          <a:bodyPr wrap="square">
            <a:spAutoFit/>
          </a:bodyPr>
          <a:lstStyle/>
          <a:p>
            <a:r>
              <a:rPr lang="zh-TW" altLang="en-US" sz="4400" dirty="0" smtClean="0"/>
              <a:t>市長</a:t>
            </a:r>
            <a:r>
              <a:rPr lang="en-US" altLang="zh-TW" sz="4400" dirty="0" smtClean="0"/>
              <a:t>–</a:t>
            </a:r>
          </a:p>
          <a:p>
            <a:r>
              <a:rPr lang="zh-TW" altLang="en-US" sz="4400" dirty="0" smtClean="0"/>
              <a:t>林</a:t>
            </a:r>
            <a:r>
              <a:rPr lang="zh-TW" altLang="en-US" sz="4400" dirty="0"/>
              <a:t>右昌</a:t>
            </a:r>
          </a:p>
        </p:txBody>
      </p:sp>
      <p:sp>
        <p:nvSpPr>
          <p:cNvPr id="7" name="矩形 6"/>
          <p:cNvSpPr/>
          <p:nvPr/>
        </p:nvSpPr>
        <p:spPr>
          <a:xfrm>
            <a:off x="1724395" y="2407265"/>
            <a:ext cx="4478697" cy="2862322"/>
          </a:xfrm>
          <a:prstGeom prst="rect">
            <a:avLst/>
          </a:prstGeom>
        </p:spPr>
        <p:txBody>
          <a:bodyPr wrap="square">
            <a:spAutoFit/>
          </a:bodyPr>
          <a:lstStyle/>
          <a:p>
            <a:r>
              <a:rPr lang="zh-TW" altLang="en-US" dirty="0"/>
              <a:t>經歷</a:t>
            </a:r>
          </a:p>
          <a:p>
            <a:r>
              <a:rPr lang="zh-TW" altLang="en-US" dirty="0"/>
              <a:t>總統府游錫堃秘書長辦公室 專門委員</a:t>
            </a:r>
          </a:p>
          <a:p>
            <a:r>
              <a:rPr lang="zh-TW" altLang="en-US" dirty="0"/>
              <a:t>行政院游錫堃院長辦公室 參議</a:t>
            </a:r>
          </a:p>
          <a:p>
            <a:r>
              <a:rPr lang="zh-TW" altLang="en-US" dirty="0"/>
              <a:t>民進黨游錫堃主席特別助理兼辦公室 主任</a:t>
            </a:r>
          </a:p>
          <a:p>
            <a:r>
              <a:rPr lang="zh-TW" altLang="en-US" dirty="0"/>
              <a:t>民進黨中央黨部社會發展部 主任</a:t>
            </a:r>
          </a:p>
          <a:p>
            <a:r>
              <a:rPr lang="zh-TW" altLang="en-US" dirty="0"/>
              <a:t>民進黨中央黨部民主學院 主任</a:t>
            </a:r>
          </a:p>
          <a:p>
            <a:r>
              <a:rPr lang="zh-TW" altLang="en-US" dirty="0"/>
              <a:t>民進黨中央黨部 發言人</a:t>
            </a:r>
          </a:p>
          <a:p>
            <a:r>
              <a:rPr lang="zh-TW" altLang="en-US" dirty="0"/>
              <a:t>民進黨立委基隆聯合服務中心 督導</a:t>
            </a:r>
          </a:p>
          <a:p>
            <a:r>
              <a:rPr lang="zh-TW" altLang="en-US" dirty="0"/>
              <a:t>民進黨中央黨部 副祕書長</a:t>
            </a:r>
          </a:p>
          <a:p>
            <a:r>
              <a:rPr lang="zh-TW" altLang="en-US" dirty="0"/>
              <a:t>臺灣城市競爭力發展協會 理事長</a:t>
            </a:r>
          </a:p>
        </p:txBody>
      </p:sp>
    </p:spTree>
    <p:extLst>
      <p:ext uri="{BB962C8B-B14F-4D97-AF65-F5344CB8AC3E}">
        <p14:creationId xmlns:p14="http://schemas.microsoft.com/office/powerpoint/2010/main" val="193153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rot="20626192">
            <a:off x="1647568" y="1285102"/>
            <a:ext cx="3262432" cy="707886"/>
          </a:xfrm>
          <a:prstGeom prst="rect">
            <a:avLst/>
          </a:prstGeom>
          <a:noFill/>
        </p:spPr>
        <p:txBody>
          <a:bodyPr wrap="none" rtlCol="0">
            <a:spAutoFit/>
          </a:bodyPr>
          <a:lstStyle/>
          <a:p>
            <a:r>
              <a:rPr lang="zh-TW" altLang="en-US" sz="4000" dirty="0" smtClean="0"/>
              <a:t>四、名勝古蹟</a:t>
            </a:r>
            <a:endParaRPr lang="zh-TW" altLang="en-US" sz="4000" dirty="0"/>
          </a:p>
        </p:txBody>
      </p:sp>
      <p:sp>
        <p:nvSpPr>
          <p:cNvPr id="3" name="圓角矩形 2"/>
          <p:cNvSpPr/>
          <p:nvPr/>
        </p:nvSpPr>
        <p:spPr>
          <a:xfrm>
            <a:off x="5684108" y="1789413"/>
            <a:ext cx="3369276" cy="4300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pic>
        <p:nvPicPr>
          <p:cNvPr id="4" name="圖片 3"/>
          <p:cNvPicPr>
            <a:picLocks noChangeAspect="1"/>
          </p:cNvPicPr>
          <p:nvPr/>
        </p:nvPicPr>
        <p:blipFill>
          <a:blip r:embed="rId2"/>
          <a:stretch>
            <a:fillRect/>
          </a:stretch>
        </p:blipFill>
        <p:spPr>
          <a:xfrm>
            <a:off x="6124704" y="1789413"/>
            <a:ext cx="2488084" cy="2488084"/>
          </a:xfrm>
          <a:prstGeom prst="rect">
            <a:avLst/>
          </a:prstGeom>
        </p:spPr>
      </p:pic>
      <p:sp>
        <p:nvSpPr>
          <p:cNvPr id="5" name="矩形 4"/>
          <p:cNvSpPr/>
          <p:nvPr/>
        </p:nvSpPr>
        <p:spPr>
          <a:xfrm>
            <a:off x="6604595" y="4772108"/>
            <a:ext cx="1674431" cy="1200329"/>
          </a:xfrm>
          <a:prstGeom prst="rect">
            <a:avLst/>
          </a:prstGeom>
        </p:spPr>
        <p:txBody>
          <a:bodyPr wrap="square">
            <a:spAutoFit/>
          </a:bodyPr>
          <a:lstStyle/>
          <a:p>
            <a:r>
              <a:rPr lang="zh-TW" altLang="en-US" sz="3600" dirty="0">
                <a:solidFill>
                  <a:srgbClr val="222222"/>
                </a:solidFill>
                <a:latin typeface="arial" panose="020B0604020202020204" pitchFamily="34" charset="0"/>
              </a:rPr>
              <a:t>二沙灣砲臺</a:t>
            </a:r>
            <a:endParaRPr lang="zh-TW" altLang="en-US" sz="3600" b="0" i="0" dirty="0">
              <a:solidFill>
                <a:srgbClr val="222222"/>
              </a:solidFill>
              <a:effectLst/>
              <a:latin typeface="arial" panose="020B0604020202020204" pitchFamily="34" charset="0"/>
            </a:endParaRPr>
          </a:p>
        </p:txBody>
      </p:sp>
      <p:sp>
        <p:nvSpPr>
          <p:cNvPr id="6" name="矩形 5"/>
          <p:cNvSpPr/>
          <p:nvPr/>
        </p:nvSpPr>
        <p:spPr>
          <a:xfrm>
            <a:off x="508595" y="3354167"/>
            <a:ext cx="4878951" cy="1938992"/>
          </a:xfrm>
          <a:prstGeom prst="rect">
            <a:avLst/>
          </a:prstGeom>
        </p:spPr>
        <p:txBody>
          <a:bodyPr wrap="square">
            <a:spAutoFit/>
          </a:bodyPr>
          <a:lstStyle/>
          <a:p>
            <a:r>
              <a:rPr lang="zh-TW" altLang="en-US" sz="2400" dirty="0">
                <a:latin typeface="arial" panose="020B0604020202020204" pitchFamily="34" charset="0"/>
              </a:rPr>
              <a:t>是一個位於台灣基隆市基隆港東岸無線電山上的近代要塞洋式砲臺建築，其特色為保留一座傳統中國式城門建築，也因此一般多以其入口城門牌匾而稱為「海門天險」。</a:t>
            </a:r>
            <a:endParaRPr lang="zh-TW" altLang="en-US" sz="2400" dirty="0"/>
          </a:p>
        </p:txBody>
      </p:sp>
    </p:spTree>
    <p:extLst>
      <p:ext uri="{BB962C8B-B14F-4D97-AF65-F5344CB8AC3E}">
        <p14:creationId xmlns:p14="http://schemas.microsoft.com/office/powerpoint/2010/main" val="195566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6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644798">
            <a:off x="1881408" y="1276519"/>
            <a:ext cx="2954655" cy="923330"/>
          </a:xfrm>
          <a:prstGeom prst="rect">
            <a:avLst/>
          </a:prstGeom>
          <a:noFill/>
        </p:spPr>
        <p:txBody>
          <a:bodyPr wrap="none" lIns="91440" tIns="45720" rIns="91440" bIns="45720">
            <a:spAutoFit/>
          </a:bodyPr>
          <a:lstStyle/>
          <a:p>
            <a:pPr algn="ctr"/>
            <a:r>
              <a:rPr lang="zh-TW" alt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資料來</a:t>
            </a:r>
            <a:r>
              <a:rPr lang="zh-TW"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源</a:t>
            </a:r>
            <a:endParaRPr lang="zh-TW"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文字方塊 2"/>
          <p:cNvSpPr txBox="1"/>
          <p:nvPr/>
        </p:nvSpPr>
        <p:spPr>
          <a:xfrm>
            <a:off x="1985320" y="2949146"/>
            <a:ext cx="7331676" cy="3693319"/>
          </a:xfrm>
          <a:prstGeom prst="rect">
            <a:avLst/>
          </a:prstGeom>
          <a:noFill/>
        </p:spPr>
        <p:txBody>
          <a:bodyPr wrap="square" rtlCol="0">
            <a:spAutoFit/>
          </a:bodyPr>
          <a:lstStyle/>
          <a:p>
            <a:r>
              <a:rPr lang="zh-TW" altLang="en-US" dirty="0" smtClean="0"/>
              <a:t>一、</a:t>
            </a:r>
            <a:r>
              <a:rPr lang="zh-TW" altLang="en-US" dirty="0" smtClean="0"/>
              <a:t>基隆市</a:t>
            </a:r>
            <a:endParaRPr lang="en-US" altLang="zh-TW" dirty="0" smtClean="0"/>
          </a:p>
          <a:p>
            <a:r>
              <a:rPr lang="en-US" altLang="zh-TW" dirty="0" smtClean="0">
                <a:hlinkClick r:id="rId2"/>
              </a:rPr>
              <a:t>https</a:t>
            </a:r>
            <a:r>
              <a:rPr lang="en-US" altLang="zh-TW" dirty="0">
                <a:hlinkClick r:id="rId2"/>
              </a:rPr>
              <a:t>://zh.wikipedia.org/wiki/%</a:t>
            </a:r>
            <a:r>
              <a:rPr lang="en-US" altLang="zh-TW" dirty="0" smtClean="0">
                <a:hlinkClick r:id="rId2"/>
              </a:rPr>
              <a:t>E5%9F%BA%E9%9A%86%E5%B8%82</a:t>
            </a:r>
            <a:endParaRPr lang="en-US" altLang="zh-TW" dirty="0" smtClean="0"/>
          </a:p>
          <a:p>
            <a:r>
              <a:rPr lang="zh-TW" altLang="en-US" dirty="0" smtClean="0"/>
              <a:t>二、市徽</a:t>
            </a:r>
            <a:r>
              <a:rPr lang="en-US" altLang="zh-TW" dirty="0">
                <a:hlinkClick r:id="rId3"/>
              </a:rPr>
              <a:t>https://zh.wikipedia.org/wiki/%E5%9F%BA%E9%9A%86%E5%B8%82#/</a:t>
            </a:r>
            <a:r>
              <a:rPr lang="en-US" altLang="zh-TW" dirty="0" smtClean="0">
                <a:hlinkClick r:id="rId3"/>
              </a:rPr>
              <a:t>media/File:Seal_of_Keelung.svg</a:t>
            </a:r>
            <a:endParaRPr lang="en-US" altLang="zh-TW" dirty="0" smtClean="0"/>
          </a:p>
          <a:p>
            <a:r>
              <a:rPr lang="zh-TW" altLang="en-US" dirty="0" smtClean="0"/>
              <a:t>三、黑鳶</a:t>
            </a:r>
            <a:endParaRPr lang="en-US" altLang="zh-TW" dirty="0" smtClean="0"/>
          </a:p>
          <a:p>
            <a:r>
              <a:rPr lang="en-US" altLang="zh-TW" dirty="0" smtClean="0">
                <a:hlinkClick r:id="rId4"/>
              </a:rPr>
              <a:t>https</a:t>
            </a:r>
            <a:r>
              <a:rPr lang="en-US" altLang="zh-TW" dirty="0">
                <a:hlinkClick r:id="rId4"/>
              </a:rPr>
              <a:t>://zh.wikipedia.org/wiki/%</a:t>
            </a:r>
            <a:r>
              <a:rPr lang="en-US" altLang="zh-TW" dirty="0" smtClean="0">
                <a:hlinkClick r:id="rId4"/>
              </a:rPr>
              <a:t>E9%BB%91%E9%B8%A2</a:t>
            </a:r>
            <a:endParaRPr lang="en-US" altLang="zh-TW" dirty="0" smtClean="0"/>
          </a:p>
          <a:p>
            <a:r>
              <a:rPr lang="zh-TW" altLang="en-US" dirty="0" smtClean="0"/>
              <a:t>四、楓香</a:t>
            </a:r>
            <a:endParaRPr lang="en-US" altLang="zh-TW" dirty="0" smtClean="0"/>
          </a:p>
          <a:p>
            <a:r>
              <a:rPr lang="en-US" altLang="zh-TW" dirty="0" smtClean="0">
                <a:hlinkClick r:id="rId5"/>
              </a:rPr>
              <a:t>https</a:t>
            </a:r>
            <a:r>
              <a:rPr lang="en-US" altLang="zh-TW" dirty="0">
                <a:hlinkClick r:id="rId5"/>
              </a:rPr>
              <a:t>://zh.wikipedia.org/wiki/%</a:t>
            </a:r>
            <a:r>
              <a:rPr lang="en-US" altLang="zh-TW" dirty="0" smtClean="0">
                <a:hlinkClick r:id="rId5"/>
              </a:rPr>
              <a:t>E6%9E%AB%E9%A6%99</a:t>
            </a:r>
            <a:endParaRPr lang="en-US" altLang="zh-TW" dirty="0" smtClean="0"/>
          </a:p>
          <a:p>
            <a:r>
              <a:rPr lang="zh-TW" altLang="en-US" dirty="0" smtClean="0"/>
              <a:t>五、市長</a:t>
            </a:r>
            <a:endParaRPr lang="en-US" altLang="zh-TW" dirty="0" smtClean="0"/>
          </a:p>
          <a:p>
            <a:r>
              <a:rPr lang="en-US" altLang="zh-TW" dirty="0">
                <a:hlinkClick r:id="rId6"/>
              </a:rPr>
              <a:t>https://</a:t>
            </a:r>
            <a:r>
              <a:rPr lang="en-US" altLang="zh-TW" dirty="0" smtClean="0">
                <a:hlinkClick r:id="rId6"/>
              </a:rPr>
              <a:t>www.klcg.gov.tw/tw/About/Mayor</a:t>
            </a:r>
            <a:endParaRPr lang="en-US" altLang="zh-TW" dirty="0" smtClean="0"/>
          </a:p>
          <a:p>
            <a:r>
              <a:rPr lang="zh-TW" altLang="en-US" dirty="0"/>
              <a:t>六、二沙灣砲臺</a:t>
            </a:r>
            <a:endParaRPr lang="en-US" altLang="zh-TW" dirty="0" smtClean="0"/>
          </a:p>
          <a:p>
            <a:endParaRPr lang="zh-TW" altLang="en-US" dirty="0"/>
          </a:p>
        </p:txBody>
      </p:sp>
    </p:spTree>
    <p:extLst>
      <p:ext uri="{BB962C8B-B14F-4D97-AF65-F5344CB8AC3E}">
        <p14:creationId xmlns:p14="http://schemas.microsoft.com/office/powerpoint/2010/main" val="250643893"/>
      </p:ext>
    </p:extLst>
  </p:cSld>
  <p:clrMapOvr>
    <a:masterClrMapping/>
  </p:clrMapOvr>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201</TotalTime>
  <Words>280</Words>
  <Application>Microsoft Office PowerPoint</Application>
  <PresentationFormat>寬螢幕</PresentationFormat>
  <Paragraphs>47</Paragraphs>
  <Slides>8</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8</vt:i4>
      </vt:variant>
    </vt:vector>
  </HeadingPairs>
  <TitlesOfParts>
    <vt:vector size="16" baseType="lpstr">
      <vt:lpstr>華康POP1體W5</vt:lpstr>
      <vt:lpstr>華康中黑體(P)</vt:lpstr>
      <vt:lpstr>新細明體</vt:lpstr>
      <vt:lpstr>Arial</vt:lpstr>
      <vt:lpstr>Arial</vt:lpstr>
      <vt:lpstr>Calibri</vt:lpstr>
      <vt:lpstr>Century Gothic</vt:lpstr>
      <vt:lpstr>飛機雲</vt:lpstr>
      <vt:lpstr>港灣城市基隆市</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港灣城市基隆市</dc:title>
  <dc:creator>Windows 使用者</dc:creator>
  <cp:lastModifiedBy>Windows 使用者</cp:lastModifiedBy>
  <cp:revision>22</cp:revision>
  <dcterms:created xsi:type="dcterms:W3CDTF">2021-03-26T01:55:14Z</dcterms:created>
  <dcterms:modified xsi:type="dcterms:W3CDTF">2021-05-14T02:10:35Z</dcterms:modified>
</cp:coreProperties>
</file>